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embeddedFontLst>
    <p:embeddedFont>
      <p:font typeface="Calibri" panose="020F0502020204030204" pitchFamily="34" charset="0"/>
      <p:regular r:id="rId29"/>
      <p:bold r:id="rId30"/>
      <p:italic r:id="rId31"/>
      <p:boldItalic r:id="rId32"/>
    </p:embeddedFont>
    <p:embeddedFont>
      <p:font typeface="PT Sans Narrow" panose="020B0604020202020204" charset="0"/>
      <p:regular r:id="rId33"/>
      <p:bold r:id="rId34"/>
    </p:embeddedFont>
    <p:embeddedFont>
      <p:font typeface="Roboto" panose="020B060402020202020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1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cts.businesswire.com/ct/CT?id=smartlink&amp;url=http://www.kakao.com/talk/en&amp;esheet=50629782&amp;lan=en-US&amp;anchor=KakaoTalk&amp;index=2&amp;md5=27b07fdf429c81176f86f2c0e98d6565"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www.adpopcorn.com/"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rtl="0">
              <a:spcBef>
                <a:spcPts val="0"/>
              </a:spcBef>
              <a:spcAft>
                <a:spcPts val="0"/>
              </a:spcAft>
              <a:buSzPts val="1100"/>
              <a:buChar char="-"/>
            </a:pPr>
            <a:r>
              <a:rPr lang="en-GB"/>
              <a:t>So how does messenger help businesses?</a:t>
            </a:r>
            <a:endParaRPr/>
          </a:p>
          <a:p>
            <a:pPr marL="457200" lvl="0" indent="-298450" rtl="0">
              <a:spcBef>
                <a:spcPts val="0"/>
              </a:spcBef>
              <a:spcAft>
                <a:spcPts val="0"/>
              </a:spcAft>
              <a:buSzPts val="1100"/>
              <a:buChar char="-"/>
            </a:pPr>
            <a:r>
              <a:rPr lang="en-GB"/>
              <a:t>People are messaging more than they did two years ago </a:t>
            </a:r>
            <a:endParaRPr/>
          </a:p>
          <a:p>
            <a:pPr marL="457200" lvl="0" indent="-298450" rtl="0">
              <a:spcBef>
                <a:spcPts val="0"/>
              </a:spcBef>
              <a:spcAft>
                <a:spcPts val="0"/>
              </a:spcAft>
              <a:buSzPts val="1100"/>
              <a:buChar char="-"/>
            </a:pPr>
            <a:r>
              <a:rPr lang="en-GB"/>
              <a:t>Also the daily use of messaging apps among adults and teens has gone up to 80% and more</a:t>
            </a:r>
            <a:endParaRPr/>
          </a:p>
          <a:p>
            <a:pPr marL="457200" lvl="0" indent="-298450" rtl="0">
              <a:spcBef>
                <a:spcPts val="0"/>
              </a:spcBef>
              <a:spcAft>
                <a:spcPts val="0"/>
              </a:spcAft>
              <a:buSzPts val="1100"/>
              <a:buChar char="-"/>
            </a:pPr>
            <a:r>
              <a:rPr lang="en-GB"/>
              <a:t>As more people prefer texting to calling, this allows businesses to use messenger to</a:t>
            </a:r>
            <a:endParaRPr/>
          </a:p>
          <a:p>
            <a:pPr marL="914400" lvl="1" indent="-298450" rtl="0">
              <a:spcBef>
                <a:spcPts val="0"/>
              </a:spcBef>
              <a:spcAft>
                <a:spcPts val="0"/>
              </a:spcAft>
              <a:buSzPts val="1100"/>
              <a:buChar char="-"/>
            </a:pPr>
            <a:r>
              <a:rPr lang="en-GB"/>
              <a:t>Drive awareness</a:t>
            </a:r>
            <a:endParaRPr/>
          </a:p>
          <a:p>
            <a:pPr marL="914400" lvl="1" indent="-298450" rtl="0">
              <a:spcBef>
                <a:spcPts val="0"/>
              </a:spcBef>
              <a:spcAft>
                <a:spcPts val="0"/>
              </a:spcAft>
              <a:buSzPts val="1100"/>
              <a:buChar char="-"/>
            </a:pPr>
            <a:r>
              <a:rPr lang="en-GB"/>
              <a:t>Acquire new customers</a:t>
            </a:r>
            <a:endParaRPr/>
          </a:p>
          <a:p>
            <a:pPr marL="914400" lvl="1" indent="-298450" rtl="0">
              <a:spcBef>
                <a:spcPts val="0"/>
              </a:spcBef>
              <a:spcAft>
                <a:spcPts val="0"/>
              </a:spcAft>
              <a:buSzPts val="1100"/>
              <a:buChar char="-"/>
            </a:pPr>
            <a:r>
              <a:rPr lang="en-GB"/>
              <a:t>Provide customer service</a:t>
            </a:r>
            <a:endParaRPr/>
          </a:p>
          <a:p>
            <a:pPr marL="914400" lvl="1" indent="-298450" rtl="0">
              <a:spcBef>
                <a:spcPts val="0"/>
              </a:spcBef>
              <a:spcAft>
                <a:spcPts val="0"/>
              </a:spcAft>
              <a:buSzPts val="1100"/>
              <a:buChar char="-"/>
            </a:pPr>
            <a:r>
              <a:rPr lang="en-GB"/>
              <a:t>Enable transactions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a:t>Facebook has a very strong plan to increase their revenue, here are a few tiny ideas that we think would help</a:t>
            </a:r>
            <a:endParaRPr/>
          </a:p>
          <a:p>
            <a:pPr marL="457200" lvl="0" indent="-298450" rtl="0">
              <a:spcBef>
                <a:spcPts val="0"/>
              </a:spcBef>
              <a:spcAft>
                <a:spcPts val="0"/>
              </a:spcAft>
              <a:buSzPts val="1100"/>
              <a:buChar char="-"/>
            </a:pPr>
            <a:r>
              <a:rPr lang="en-GB"/>
              <a:t>First, it can become the go to place for users to find any service/product</a:t>
            </a:r>
            <a:endParaRPr/>
          </a:p>
          <a:p>
            <a:pPr marL="457200" lvl="0" indent="-298450" rtl="0">
              <a:spcBef>
                <a:spcPts val="0"/>
              </a:spcBef>
              <a:spcAft>
                <a:spcPts val="0"/>
              </a:spcAft>
              <a:buSzPts val="1100"/>
              <a:buChar char="-"/>
            </a:pPr>
            <a:r>
              <a:rPr lang="en-GB"/>
              <a:t>Second, it should focus on generating revenue from the consumers - provide privacy and ad-restriction privileges to premium users</a:t>
            </a:r>
            <a:endParaRPr/>
          </a:p>
          <a:p>
            <a:pPr marL="914400" lvl="1" indent="-298450" rtl="0">
              <a:spcBef>
                <a:spcPts val="0"/>
              </a:spcBef>
              <a:spcAft>
                <a:spcPts val="0"/>
              </a:spcAft>
              <a:buSzPts val="1100"/>
              <a:buChar char="-"/>
            </a:pPr>
            <a:r>
              <a:rPr lang="en-GB"/>
              <a:t>Charge for authenticating businesses that provide sensitive services like health related counselling/consulting</a:t>
            </a:r>
            <a:endParaRPr/>
          </a:p>
          <a:p>
            <a:pPr marL="457200" lvl="0" indent="-298450" rtl="0">
              <a:spcBef>
                <a:spcPts val="0"/>
              </a:spcBef>
              <a:spcAft>
                <a:spcPts val="0"/>
              </a:spcAft>
              <a:buSzPts val="1100"/>
              <a:buChar char="-"/>
            </a:pPr>
            <a:r>
              <a:rPr lang="en-GB"/>
              <a:t>Finally, when they have established themselves as an e-commerce platform - start charging on transactions. </a:t>
            </a:r>
            <a:endParaRPr/>
          </a:p>
          <a:p>
            <a:pPr marL="0" lvl="0" indent="0">
              <a:spcBef>
                <a:spcPts val="0"/>
              </a:spcBef>
              <a:spcAft>
                <a:spcPts val="0"/>
              </a:spcAft>
              <a:buNone/>
            </a:pPr>
            <a:r>
              <a:rPr lang="en-GB"/>
              <a:t>We have come to the end of our discussion on messenger and now lets katalk</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Katalk -&gt; pioneer of mobile message application within Asia, dominant in Korea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rgbClr val="000000"/>
              </a:buClr>
              <a:buSzPts val="1100"/>
              <a:buFont typeface="Arial"/>
              <a:buNone/>
            </a:pPr>
            <a:r>
              <a:rPr lang="en-GB"/>
              <a:t>Active users</a:t>
            </a:r>
            <a:endParaRPr/>
          </a:p>
          <a:p>
            <a:pPr marL="0" lvl="0" indent="0" rtl="0">
              <a:spcBef>
                <a:spcPts val="0"/>
              </a:spcBef>
              <a:spcAft>
                <a:spcPts val="0"/>
              </a:spcAft>
              <a:buClr>
                <a:srgbClr val="000000"/>
              </a:buClr>
              <a:buSzPts val="1100"/>
              <a:buFont typeface="Arial"/>
              <a:buNone/>
            </a:pPr>
            <a:r>
              <a:rPr lang="en-GB"/>
              <a:t>KakaoTalk - 2010, 97% in Korea, 43 mil korea - 49  worldwide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 name="Shape 1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GB"/>
              <a:t>Network effect factors </a:t>
            </a:r>
            <a:r>
              <a:rPr lang="en-GB" b="1"/>
              <a:t>stimulate</a:t>
            </a:r>
            <a:r>
              <a:rPr lang="en-GB"/>
              <a:t> to the app’s massive success</a:t>
            </a:r>
            <a:endParaRPr/>
          </a:p>
          <a:p>
            <a:pPr marL="457200" lvl="0" indent="-298450" rtl="0">
              <a:spcBef>
                <a:spcPts val="0"/>
              </a:spcBef>
              <a:spcAft>
                <a:spcPts val="0"/>
              </a:spcAft>
              <a:buSzPts val="1100"/>
              <a:buAutoNum type="arabicPeriod"/>
            </a:pPr>
            <a:r>
              <a:rPr lang="en-GB"/>
              <a:t>KBS, not only… but also one of the essential accelerators for the </a:t>
            </a:r>
            <a:r>
              <a:rPr lang="en-GB" b="1"/>
              <a:t>rapid development</a:t>
            </a:r>
            <a:r>
              <a:rPr lang="en-GB"/>
              <a:t> during the initial stage</a:t>
            </a:r>
            <a:endParaRPr/>
          </a:p>
          <a:p>
            <a:pPr marL="457200" lvl="0" indent="-298450" rtl="0">
              <a:spcBef>
                <a:spcPts val="0"/>
              </a:spcBef>
              <a:spcAft>
                <a:spcPts val="0"/>
              </a:spcAft>
              <a:buSzPts val="1100"/>
              <a:buAutoNum type="arabicPeriod"/>
            </a:pPr>
            <a:r>
              <a:rPr lang="en-GB"/>
              <a:t>Icon, HanGame</a:t>
            </a:r>
            <a:endParaRPr/>
          </a:p>
          <a:p>
            <a:pPr marL="457200" lvl="0" indent="-298450" rtl="0">
              <a:spcBef>
                <a:spcPts val="0"/>
              </a:spcBef>
              <a:spcAft>
                <a:spcPts val="0"/>
              </a:spcAft>
              <a:buSzPts val="1100"/>
              <a:buAutoNum type="arabicPeriod"/>
            </a:pPr>
            <a:r>
              <a:rPr lang="en-GB"/>
              <a:t>realize …. Via the success in online chat room feature</a:t>
            </a:r>
            <a:endParaRPr/>
          </a:p>
          <a:p>
            <a:pPr marL="457200" lvl="0" indent="-298450" rtl="0">
              <a:spcBef>
                <a:spcPts val="0"/>
              </a:spcBef>
              <a:spcAft>
                <a:spcPts val="0"/>
              </a:spcAft>
              <a:buSzPts val="1100"/>
              <a:buAutoNum type="arabicPeriod"/>
            </a:pPr>
            <a:r>
              <a:rPr lang="en-GB"/>
              <a:t>Started to target at mobile application development in 2007</a:t>
            </a:r>
            <a:endParaRPr/>
          </a:p>
          <a:p>
            <a:pPr marL="0" lvl="0" indent="0" rtl="0">
              <a:spcBef>
                <a:spcPts val="0"/>
              </a:spcBef>
              <a:spcAft>
                <a:spcPts val="0"/>
              </a:spcAft>
              <a:buNone/>
            </a:pPr>
            <a:r>
              <a:rPr lang="en-GB"/>
              <a:t>His fame and reputation</a:t>
            </a:r>
            <a:endParaRPr/>
          </a:p>
          <a:p>
            <a:pPr marL="0" lvl="0" indent="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Shape 2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8" name="Shape 2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rtl="0">
              <a:spcBef>
                <a:spcPts val="0"/>
              </a:spcBef>
              <a:spcAft>
                <a:spcPts val="0"/>
              </a:spcAft>
              <a:buSzPts val="1100"/>
              <a:buAutoNum type="arabicPeriod"/>
            </a:pPr>
            <a:r>
              <a:rPr lang="en-GB">
                <a:solidFill>
                  <a:schemeClr val="dk1"/>
                </a:solidFill>
              </a:rPr>
              <a:t>Golden age, the more… the more…</a:t>
            </a:r>
            <a:endParaRPr>
              <a:solidFill>
                <a:schemeClr val="dk1"/>
              </a:solidFill>
            </a:endParaRPr>
          </a:p>
          <a:p>
            <a:pPr marL="457200" lvl="0" indent="-298450" rtl="0">
              <a:spcBef>
                <a:spcPts val="0"/>
              </a:spcBef>
              <a:spcAft>
                <a:spcPts val="0"/>
              </a:spcAft>
              <a:buClr>
                <a:schemeClr val="dk1"/>
              </a:buClr>
              <a:buSzPts val="1100"/>
              <a:buAutoNum type="arabicPeriod"/>
            </a:pPr>
            <a:r>
              <a:rPr lang="en-GB">
                <a:solidFill>
                  <a:schemeClr val="dk1"/>
                </a:solidFill>
              </a:rPr>
              <a:t>lotus , People pay less effort</a:t>
            </a:r>
            <a:endParaRPr>
              <a:solidFill>
                <a:schemeClr val="dk1"/>
              </a:solidFill>
            </a:endParaRPr>
          </a:p>
          <a:p>
            <a:pPr marL="457200" lvl="0" indent="-298450" rtl="0">
              <a:spcBef>
                <a:spcPts val="0"/>
              </a:spcBef>
              <a:spcAft>
                <a:spcPts val="0"/>
              </a:spcAft>
              <a:buClr>
                <a:schemeClr val="dk1"/>
              </a:buClr>
              <a:buSzPts val="1100"/>
              <a:buAutoNum type="arabicPeriod"/>
            </a:pPr>
            <a:r>
              <a:rPr lang="en-GB">
                <a:solidFill>
                  <a:schemeClr val="dk1"/>
                </a:solidFill>
              </a:rPr>
              <a:t>Invite users co-create</a:t>
            </a:r>
            <a:endParaRPr>
              <a:solidFill>
                <a:schemeClr val="dk1"/>
              </a:solidFill>
            </a:endParaRPr>
          </a:p>
          <a:p>
            <a:pPr marL="457200" lvl="0" indent="-298450" rtl="0">
              <a:spcBef>
                <a:spcPts val="0"/>
              </a:spcBef>
              <a:spcAft>
                <a:spcPts val="0"/>
              </a:spcAft>
              <a:buClr>
                <a:schemeClr val="dk1"/>
              </a:buClr>
              <a:buSzPts val="1100"/>
              <a:buAutoNum type="arabicPeriod"/>
            </a:pPr>
            <a:r>
              <a:rPr lang="en-GB">
                <a:solidFill>
                  <a:schemeClr val="dk1"/>
                </a:solidFill>
              </a:rPr>
              <a:t>Desktop version</a:t>
            </a:r>
            <a:endParaRPr>
              <a:solidFill>
                <a:schemeClr val="dk1"/>
              </a:solidFill>
            </a:endParaRPr>
          </a:p>
          <a:p>
            <a:pPr marL="0" lvl="0" indent="0" rtl="0">
              <a:spcBef>
                <a:spcPts val="0"/>
              </a:spcBef>
              <a:spcAft>
                <a:spcPts val="0"/>
              </a:spcAft>
              <a:buNone/>
            </a:pPr>
            <a:r>
              <a:rPr lang="en-GB">
                <a:solidFill>
                  <a:schemeClr val="dk1"/>
                </a:solidFill>
              </a:rPr>
              <a:t>Result in the booming...</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8" name="Shape 2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GB">
                <a:solidFill>
                  <a:srgbClr val="333333"/>
                </a:solidFill>
              </a:rPr>
              <a:t>KakaoTalk </a:t>
            </a:r>
            <a:r>
              <a:rPr lang="en-GB" b="1">
                <a:solidFill>
                  <a:srgbClr val="333333"/>
                </a:solidFill>
              </a:rPr>
              <a:t>one-sided platform</a:t>
            </a:r>
            <a:r>
              <a:rPr lang="en-GB">
                <a:solidFill>
                  <a:srgbClr val="333333"/>
                </a:solidFill>
              </a:rPr>
              <a:t> because it  said no to adds and it managed to reach critical mass of 5 million users - 9 months. retailers soon joined the platform and it made a </a:t>
            </a:r>
            <a:r>
              <a:rPr lang="en-GB" b="1">
                <a:solidFill>
                  <a:srgbClr val="333333"/>
                </a:solidFill>
              </a:rPr>
              <a:t>two-sided</a:t>
            </a:r>
            <a:r>
              <a:rPr lang="en-GB">
                <a:solidFill>
                  <a:srgbClr val="333333"/>
                </a:solidFill>
              </a:rPr>
              <a:t>  </a:t>
            </a:r>
            <a:endParaRPr>
              <a:solidFill>
                <a:srgbClr val="333333"/>
              </a:solidFill>
            </a:endParaRPr>
          </a:p>
          <a:p>
            <a:pPr marL="0" lvl="0" indent="0">
              <a:spcBef>
                <a:spcPts val="0"/>
              </a:spcBef>
              <a:spcAft>
                <a:spcPts val="0"/>
              </a:spcAft>
              <a:buClr>
                <a:schemeClr val="dk1"/>
              </a:buClr>
              <a:buSzPts val="1100"/>
              <a:buFont typeface="Arial"/>
              <a:buNone/>
            </a:pPr>
            <a:r>
              <a:rPr lang="en-GB">
                <a:solidFill>
                  <a:srgbClr val="333333"/>
                </a:solidFill>
              </a:rPr>
              <a:t>It all started with </a:t>
            </a:r>
            <a:r>
              <a:rPr lang="en-GB" b="1">
                <a:solidFill>
                  <a:srgbClr val="333333"/>
                </a:solidFill>
              </a:rPr>
              <a:t>Addictive emoticons </a:t>
            </a:r>
            <a:r>
              <a:rPr lang="en-GB">
                <a:solidFill>
                  <a:srgbClr val="333333"/>
                </a:solidFill>
              </a:rPr>
              <a:t>which generated </a:t>
            </a:r>
            <a:r>
              <a:rPr lang="en-GB" b="1">
                <a:solidFill>
                  <a:srgbClr val="333333"/>
                </a:solidFill>
              </a:rPr>
              <a:t>revenue </a:t>
            </a:r>
            <a:r>
              <a:rPr lang="en-GB" sz="1050" b="1">
                <a:solidFill>
                  <a:srgbClr val="222222"/>
                </a:solidFill>
                <a:highlight>
                  <a:schemeClr val="lt1"/>
                </a:highlight>
              </a:rPr>
              <a:t>over 100 billion won [$86 million],</a:t>
            </a:r>
            <a:r>
              <a:rPr lang="en-GB" b="1">
                <a:solidFill>
                  <a:srgbClr val="333333"/>
                </a:solidFill>
              </a:rPr>
              <a:t>.  </a:t>
            </a:r>
            <a:endParaRPr b="1">
              <a:solidFill>
                <a:srgbClr val="333333"/>
              </a:solidFill>
            </a:endParaRPr>
          </a:p>
          <a:p>
            <a:pPr marL="0" lvl="0" indent="0">
              <a:spcBef>
                <a:spcPts val="0"/>
              </a:spcBef>
              <a:spcAft>
                <a:spcPts val="0"/>
              </a:spcAft>
              <a:buClr>
                <a:schemeClr val="dk1"/>
              </a:buClr>
              <a:buSzPts val="1100"/>
              <a:buFont typeface="Arial"/>
              <a:buNone/>
            </a:pPr>
            <a:r>
              <a:rPr lang="en-GB" sz="1200">
                <a:solidFill>
                  <a:schemeClr val="dk1"/>
                </a:solidFill>
                <a:highlight>
                  <a:schemeClr val="lt1"/>
                </a:highlight>
                <a:latin typeface="Times New Roman"/>
                <a:ea typeface="Times New Roman"/>
                <a:cs typeface="Times New Roman"/>
                <a:sym typeface="Times New Roman"/>
              </a:rPr>
              <a:t>Gaming Platform - connect users with their friends automatically on a virtual scoreboard</a:t>
            </a:r>
            <a:endParaRPr sz="1200">
              <a:solidFill>
                <a:schemeClr val="dk1"/>
              </a:solidFill>
              <a:highlight>
                <a:schemeClr val="lt1"/>
              </a:highlight>
              <a:latin typeface="Times New Roman"/>
              <a:ea typeface="Times New Roman"/>
              <a:cs typeface="Times New Roman"/>
              <a:sym typeface="Times New Roman"/>
            </a:endParaRPr>
          </a:p>
          <a:p>
            <a:pPr marL="0" lvl="0" indent="0">
              <a:spcBef>
                <a:spcPts val="0"/>
              </a:spcBef>
              <a:spcAft>
                <a:spcPts val="0"/>
              </a:spcAft>
              <a:buClr>
                <a:schemeClr val="dk1"/>
              </a:buClr>
              <a:buSzPts val="1100"/>
              <a:buFont typeface="Arial"/>
              <a:buNone/>
            </a:pPr>
            <a:r>
              <a:rPr lang="en-GB" sz="1200">
                <a:solidFill>
                  <a:schemeClr val="dk1"/>
                </a:solidFill>
                <a:highlight>
                  <a:schemeClr val="lt1"/>
                </a:highlight>
                <a:latin typeface="Times New Roman"/>
                <a:ea typeface="Times New Roman"/>
                <a:cs typeface="Times New Roman"/>
                <a:sym typeface="Times New Roman"/>
              </a:rPr>
              <a:t>Kakao Talk login account acts as a platform to use other services provided by Kakao Corp.</a:t>
            </a:r>
            <a:endParaRPr sz="1200">
              <a:solidFill>
                <a:schemeClr val="dk1"/>
              </a:solidFill>
              <a:highlight>
                <a:schemeClr val="lt1"/>
              </a:highlight>
              <a:latin typeface="Times New Roman"/>
              <a:ea typeface="Times New Roman"/>
              <a:cs typeface="Times New Roman"/>
              <a:sym typeface="Times New Roman"/>
            </a:endParaRPr>
          </a:p>
          <a:p>
            <a:pPr marL="0" lvl="0" indent="0">
              <a:spcBef>
                <a:spcPts val="0"/>
              </a:spcBef>
              <a:spcAft>
                <a:spcPts val="0"/>
              </a:spcAft>
              <a:buClr>
                <a:schemeClr val="dk1"/>
              </a:buClr>
              <a:buSzPts val="1100"/>
              <a:buFont typeface="Arial"/>
              <a:buNone/>
            </a:pPr>
            <a:r>
              <a:rPr lang="en-GB" u="sng">
                <a:solidFill>
                  <a:srgbClr val="00A562"/>
                </a:solidFill>
                <a:hlinkClick r:id="rId3"/>
              </a:rPr>
              <a:t>KakaoTalk</a:t>
            </a:r>
            <a:r>
              <a:rPr lang="en-GB">
                <a:solidFill>
                  <a:srgbClr val="333333"/>
                </a:solidFill>
              </a:rPr>
              <a:t>  has inked an agreement with digital marketing company</a:t>
            </a:r>
            <a:r>
              <a:rPr lang="en-GB" b="1">
                <a:solidFill>
                  <a:srgbClr val="38761D"/>
                </a:solidFill>
              </a:rPr>
              <a:t> IGAWorks</a:t>
            </a:r>
            <a:r>
              <a:rPr lang="en-GB">
                <a:solidFill>
                  <a:srgbClr val="333333"/>
                </a:solidFill>
              </a:rPr>
              <a:t> to integrate  </a:t>
            </a:r>
            <a:r>
              <a:rPr lang="en-GB" u="sng">
                <a:solidFill>
                  <a:srgbClr val="00A562"/>
                </a:solidFill>
                <a:hlinkClick r:id="rId4"/>
              </a:rPr>
              <a:t>adPOPcorn</a:t>
            </a:r>
            <a:r>
              <a:rPr lang="en-GB">
                <a:solidFill>
                  <a:srgbClr val="333333"/>
                </a:solidFill>
              </a:rPr>
              <a:t>,which is an add Product to the messaging app.</a:t>
            </a:r>
            <a:endParaRPr>
              <a:solidFill>
                <a:srgbClr val="333333"/>
              </a:solidFill>
            </a:endParaRPr>
          </a:p>
          <a:p>
            <a:pPr marL="0" lvl="0" indent="0">
              <a:spcBef>
                <a:spcPts val="0"/>
              </a:spcBef>
              <a:spcAft>
                <a:spcPts val="0"/>
              </a:spcAft>
              <a:buClr>
                <a:schemeClr val="dk1"/>
              </a:buClr>
              <a:buSzPts val="1100"/>
              <a:buFont typeface="Arial"/>
              <a:buNone/>
            </a:pPr>
            <a:r>
              <a:rPr lang="en-GB">
                <a:solidFill>
                  <a:srgbClr val="333333"/>
                </a:solidFill>
              </a:rPr>
              <a:t>Instead of bundling new features - separate apps-  customer can decided one-sided or two-sided platforms.</a:t>
            </a:r>
            <a:endParaRPr sz="1000">
              <a:solidFill>
                <a:schemeClr val="dk1"/>
              </a:solidFill>
              <a:highlight>
                <a:schemeClr val="lt1"/>
              </a:highlight>
            </a:endParaRPr>
          </a:p>
          <a:p>
            <a:pPr marL="0" lvl="0" indent="0">
              <a:spcBef>
                <a:spcPts val="0"/>
              </a:spcBef>
              <a:spcAft>
                <a:spcPts val="0"/>
              </a:spcAft>
              <a:buClr>
                <a:schemeClr val="dk1"/>
              </a:buClr>
              <a:buSzPts val="1100"/>
              <a:buFont typeface="Arial"/>
              <a:buNone/>
            </a:pPr>
            <a:r>
              <a:rPr lang="en-GB" sz="1000">
                <a:solidFill>
                  <a:schemeClr val="dk1"/>
                </a:solidFill>
                <a:highlight>
                  <a:schemeClr val="lt1"/>
                </a:highlight>
              </a:rPr>
              <a:t>So, now Kakao Talk is a platform as a potential channel for both marketing promotion and media.</a:t>
            </a:r>
            <a:endParaRPr sz="1000">
              <a:solidFill>
                <a:schemeClr val="dk1"/>
              </a:solidFill>
              <a:highlight>
                <a:schemeClr val="lt1"/>
              </a:highlight>
            </a:endParaRPr>
          </a:p>
          <a:p>
            <a:pPr marL="0" lvl="0" indent="0">
              <a:spcBef>
                <a:spcPts val="0"/>
              </a:spcBef>
              <a:spcAft>
                <a:spcPts val="0"/>
              </a:spcAft>
              <a:buClr>
                <a:schemeClr val="dk1"/>
              </a:buClr>
              <a:buSzPts val="1100"/>
              <a:buFont typeface="Arial"/>
              <a:buNone/>
            </a:pPr>
            <a:endParaRPr>
              <a:solidFill>
                <a:srgbClr val="333333"/>
              </a:solidFill>
            </a:endParaRPr>
          </a:p>
          <a:p>
            <a:pPr marL="0" lvl="0" indent="0" rtl="0">
              <a:spcBef>
                <a:spcPts val="0"/>
              </a:spcBef>
              <a:spcAft>
                <a:spcPts val="0"/>
              </a:spcAft>
              <a:buClr>
                <a:schemeClr val="dk1"/>
              </a:buClr>
              <a:buSzPts val="1100"/>
              <a:buFont typeface="Arial"/>
              <a:buNone/>
            </a:pPr>
            <a:r>
              <a:rPr lang="en-GB" sz="1000">
                <a:solidFill>
                  <a:schemeClr val="dk1"/>
                </a:solidFill>
                <a:highlight>
                  <a:schemeClr val="lt1"/>
                </a:highlight>
                <a:latin typeface="Times New Roman"/>
                <a:ea typeface="Times New Roman"/>
                <a:cs typeface="Times New Roman"/>
                <a:sym typeface="Times New Roman"/>
              </a:rPr>
              <a:t>. </a:t>
            </a:r>
            <a:endParaRPr>
              <a:solidFill>
                <a:srgbClr val="333333"/>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0" name="Shape 2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GB">
                <a:solidFill>
                  <a:schemeClr val="dk1"/>
                </a:solidFill>
              </a:rPr>
              <a:t>Let’s look at the numbers. Kakao revenue for 2017 is </a:t>
            </a:r>
            <a:r>
              <a:rPr lang="en-GB" sz="1150">
                <a:solidFill>
                  <a:srgbClr val="444444"/>
                </a:solidFill>
                <a:highlight>
                  <a:schemeClr val="lt1"/>
                </a:highlight>
              </a:rPr>
              <a:t>around </a:t>
            </a:r>
            <a:r>
              <a:rPr lang="en-GB" sz="1150" b="1">
                <a:solidFill>
                  <a:srgbClr val="444444"/>
                </a:solidFill>
                <a:highlight>
                  <a:schemeClr val="lt1"/>
                </a:highlight>
              </a:rPr>
              <a:t>1.97 trillion South Korean won. I</a:t>
            </a:r>
            <a:r>
              <a:rPr lang="en-GB" sz="1150">
                <a:solidFill>
                  <a:srgbClr val="444444"/>
                </a:solidFill>
                <a:highlight>
                  <a:schemeClr val="lt1"/>
                </a:highlight>
              </a:rPr>
              <a:t>t is not only from Kakao Talk but from the other services as well. But, Kakao Talk is acting as a platform to generate the user base for the other services provided by Kakao . </a:t>
            </a:r>
            <a:endParaRPr sz="1150">
              <a:solidFill>
                <a:srgbClr val="444444"/>
              </a:solidFill>
              <a:highlight>
                <a:schemeClr val="lt1"/>
              </a:highlight>
            </a:endParaRPr>
          </a:p>
          <a:p>
            <a:pPr marL="0" lvl="0" indent="0" rtl="0">
              <a:spcBef>
                <a:spcPts val="0"/>
              </a:spcBef>
              <a:spcAft>
                <a:spcPts val="0"/>
              </a:spcAft>
              <a:buClr>
                <a:schemeClr val="dk1"/>
              </a:buClr>
              <a:buSzPts val="1100"/>
              <a:buFont typeface="Arial"/>
              <a:buNone/>
            </a:pPr>
            <a:r>
              <a:rPr lang="en-GB" sz="1150">
                <a:solidFill>
                  <a:srgbClr val="444444"/>
                </a:solidFill>
                <a:highlight>
                  <a:schemeClr val="lt1"/>
                </a:highlight>
              </a:rPr>
              <a:t>So, it’s difficult to generate revenue ideas but still we tried.  </a:t>
            </a:r>
            <a:endParaRPr sz="1150">
              <a:solidFill>
                <a:srgbClr val="444444"/>
              </a:solidFill>
              <a:highlight>
                <a:schemeClr val="lt1"/>
              </a:highlight>
            </a:endParaRPr>
          </a:p>
          <a:p>
            <a:pPr marL="0" lvl="0" indent="0"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1" name="Shape 25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Kakao’s journey is an interesting story, it has started in 2010 and built it’s empire by expanding into many businesses. You name it, Kakao has it. except for the Food Business.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8" name="Shape 2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dirty="0" err="1"/>
              <a:t>Intergrate</a:t>
            </a:r>
            <a:r>
              <a:rPr lang="en-GB" dirty="0"/>
              <a:t> the 3 apps.</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rtl="0">
              <a:spcBef>
                <a:spcPts val="0"/>
              </a:spcBef>
              <a:spcAft>
                <a:spcPts val="0"/>
              </a:spcAft>
              <a:buClr>
                <a:srgbClr val="000000"/>
              </a:buClr>
              <a:buSzPts val="1200"/>
              <a:buChar char="●"/>
            </a:pPr>
            <a:r>
              <a:rPr lang="en-GB" sz="1200">
                <a:solidFill>
                  <a:schemeClr val="dk1"/>
                </a:solidFill>
              </a:rPr>
              <a:t>Origin of the term ‘Facebook circle’ - overlapping social circles</a:t>
            </a:r>
            <a:endParaRPr sz="1200">
              <a:solidFill>
                <a:schemeClr val="dk1"/>
              </a:solidFill>
            </a:endParaRPr>
          </a:p>
          <a:p>
            <a:pPr marL="457200" lvl="0" indent="-304800" rtl="0">
              <a:spcBef>
                <a:spcPts val="0"/>
              </a:spcBef>
              <a:spcAft>
                <a:spcPts val="0"/>
              </a:spcAft>
              <a:buClr>
                <a:schemeClr val="dk1"/>
              </a:buClr>
              <a:buSzPts val="1200"/>
              <a:buChar char="●"/>
            </a:pPr>
            <a:r>
              <a:rPr lang="en-GB" sz="1200">
                <a:solidFill>
                  <a:schemeClr val="dk1"/>
                </a:solidFill>
              </a:rPr>
              <a:t>Interact with all my circles in one platform</a:t>
            </a:r>
            <a:endParaRPr sz="1200">
              <a:solidFill>
                <a:schemeClr val="dk1"/>
              </a:solidFill>
            </a:endParaRPr>
          </a:p>
          <a:p>
            <a:pPr marL="457200" lvl="0" indent="-304800" rtl="0">
              <a:spcBef>
                <a:spcPts val="0"/>
              </a:spcBef>
              <a:spcAft>
                <a:spcPts val="0"/>
              </a:spcAft>
              <a:buClr>
                <a:srgbClr val="000000"/>
              </a:buClr>
              <a:buSzPts val="1200"/>
              <a:buChar char="●"/>
            </a:pPr>
            <a:r>
              <a:rPr lang="en-GB" sz="1200"/>
              <a:t>Network effects - Quality over quantity</a:t>
            </a:r>
            <a:endParaRPr sz="1200"/>
          </a:p>
          <a:p>
            <a:pPr marL="457200" lvl="0" indent="-304800" rtl="0">
              <a:spcBef>
                <a:spcPts val="0"/>
              </a:spcBef>
              <a:spcAft>
                <a:spcPts val="0"/>
              </a:spcAft>
              <a:buClr>
                <a:srgbClr val="000000"/>
              </a:buClr>
              <a:buSzPts val="1200"/>
              <a:buChar char="●"/>
            </a:pPr>
            <a:r>
              <a:rPr lang="en-GB" sz="1200"/>
              <a:t>Local Network Effects </a:t>
            </a:r>
            <a:endParaRPr sz="1200"/>
          </a:p>
          <a:p>
            <a:pPr marL="457200" lvl="0" indent="-304800" rtl="0">
              <a:spcBef>
                <a:spcPts val="0"/>
              </a:spcBef>
              <a:spcAft>
                <a:spcPts val="0"/>
              </a:spcAft>
              <a:buClr>
                <a:srgbClr val="000000"/>
              </a:buClr>
              <a:buSzPts val="1200"/>
              <a:buChar char="●"/>
            </a:pPr>
            <a:r>
              <a:rPr lang="en-GB" sz="1200"/>
              <a:t>Critical Mass - Connections from underlying social graphs</a:t>
            </a:r>
            <a:endParaRPr sz="1200"/>
          </a:p>
          <a:p>
            <a:pPr marL="457200" lvl="0" indent="-304800" rtl="0">
              <a:spcBef>
                <a:spcPts val="0"/>
              </a:spcBef>
              <a:spcAft>
                <a:spcPts val="0"/>
              </a:spcAft>
              <a:buClr>
                <a:schemeClr val="dk2"/>
              </a:buClr>
              <a:buSzPts val="1200"/>
              <a:buChar char="●"/>
            </a:pPr>
            <a:r>
              <a:rPr lang="en-GB" sz="1200"/>
              <a:t>10 friends in 7 days strategy</a:t>
            </a:r>
            <a:endParaRPr sz="1200"/>
          </a:p>
          <a:p>
            <a:pPr marL="457200" lvl="0" indent="-304800" rtl="0">
              <a:spcBef>
                <a:spcPts val="0"/>
              </a:spcBef>
              <a:spcAft>
                <a:spcPts val="0"/>
              </a:spcAft>
              <a:buClr>
                <a:srgbClr val="000000"/>
              </a:buClr>
              <a:buSzPts val="1200"/>
              <a:buChar char="●"/>
            </a:pPr>
            <a:r>
              <a:rPr lang="en-GB" sz="1200"/>
              <a:t>Virtual connections</a:t>
            </a:r>
            <a:endParaRPr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There are only 6million users outside Korea using Kakao.</a:t>
            </a:r>
            <a:endParaRPr/>
          </a:p>
          <a:p>
            <a:pPr marL="0" lvl="0" indent="0">
              <a:spcBef>
                <a:spcPts val="0"/>
              </a:spcBef>
              <a:spcAft>
                <a:spcPts val="0"/>
              </a:spcAft>
              <a:buNone/>
            </a:pPr>
            <a:r>
              <a:rPr lang="en-GB"/>
              <a:t>If you look at the Global Map, it is only a small dot.</a:t>
            </a:r>
            <a:endParaRPr/>
          </a:p>
          <a:p>
            <a:pPr marL="0" lvl="0" indent="0" rtl="0">
              <a:spcBef>
                <a:spcPts val="0"/>
              </a:spcBef>
              <a:spcAft>
                <a:spcPts val="0"/>
              </a:spcAft>
              <a:buNone/>
            </a:pPr>
            <a:r>
              <a:rPr lang="en-GB"/>
              <a:t>So, it has to expand it’s market Globally</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9" name="Shape 2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7" name="Shape 2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4" name="Shape 2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dirty="0">
                <a:solidFill>
                  <a:srgbClr val="000000"/>
                </a:solidFill>
                <a:effectLst/>
                <a:latin typeface="Arial"/>
                <a:ea typeface="Arial"/>
                <a:cs typeface="Arial"/>
                <a:sym typeface="Arial"/>
              </a:rPr>
              <a:t>The final question we are addressing is, if mobile messaging, a winner takes all market? The straight forward answer would be "No" and even Zuckerberg feels the same. In the recent senate hearing, when he was asked if Facebook is a Monopoly, </a:t>
            </a:r>
            <a:r>
              <a:rPr lang="en-US" sz="1100" b="0" i="0" u="none" strike="noStrike" cap="none" dirty="0" err="1">
                <a:solidFill>
                  <a:srgbClr val="000000"/>
                </a:solidFill>
                <a:effectLst/>
                <a:latin typeface="Arial"/>
                <a:ea typeface="Arial"/>
                <a:cs typeface="Arial"/>
                <a:sym typeface="Arial"/>
              </a:rPr>
              <a:t>zuckerberg</a:t>
            </a:r>
            <a:r>
              <a:rPr lang="en-US" sz="1100" b="0" i="0" u="none" strike="noStrike" cap="none" dirty="0">
                <a:solidFill>
                  <a:srgbClr val="000000"/>
                </a:solidFill>
                <a:effectLst/>
                <a:latin typeface="Arial"/>
                <a:ea typeface="Arial"/>
                <a:cs typeface="Arial"/>
                <a:sym typeface="Arial"/>
              </a:rPr>
              <a:t> denied it and said that an average </a:t>
            </a:r>
            <a:r>
              <a:rPr lang="en-US" sz="1100" b="0" i="0" u="none" strike="noStrike" cap="none" dirty="0" err="1">
                <a:solidFill>
                  <a:srgbClr val="000000"/>
                </a:solidFill>
                <a:effectLst/>
                <a:latin typeface="Arial"/>
                <a:ea typeface="Arial"/>
                <a:cs typeface="Arial"/>
                <a:sym typeface="Arial"/>
              </a:rPr>
              <a:t>american</a:t>
            </a:r>
            <a:r>
              <a:rPr lang="en-US" sz="1100" b="0" i="0" u="none" strike="noStrike" cap="none" dirty="0">
                <a:solidFill>
                  <a:srgbClr val="000000"/>
                </a:solidFill>
                <a:effectLst/>
                <a:latin typeface="Arial"/>
                <a:ea typeface="Arial"/>
                <a:cs typeface="Arial"/>
                <a:sym typeface="Arial"/>
              </a:rPr>
              <a:t> uses 8 </a:t>
            </a:r>
            <a:r>
              <a:rPr lang="en-US" sz="1100" b="0" i="0" u="none" strike="noStrike" cap="none" dirty="0" err="1">
                <a:solidFill>
                  <a:srgbClr val="000000"/>
                </a:solidFill>
                <a:effectLst/>
                <a:latin typeface="Arial"/>
                <a:ea typeface="Arial"/>
                <a:cs typeface="Arial"/>
                <a:sym typeface="Arial"/>
              </a:rPr>
              <a:t>differnt</a:t>
            </a:r>
            <a:r>
              <a:rPr lang="en-US" sz="1100" b="0" i="0" u="none" strike="noStrike" cap="none" dirty="0">
                <a:solidFill>
                  <a:srgbClr val="000000"/>
                </a:solidFill>
                <a:effectLst/>
                <a:latin typeface="Arial"/>
                <a:ea typeface="Arial"/>
                <a:cs typeface="Arial"/>
                <a:sym typeface="Arial"/>
              </a:rPr>
              <a:t> apps. </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US" sz="1100" b="0" i="0" u="none" strike="noStrike" cap="none" dirty="0">
                <a:solidFill>
                  <a:srgbClr val="000000"/>
                </a:solidFill>
                <a:effectLst/>
                <a:latin typeface="Arial"/>
                <a:ea typeface="Arial"/>
                <a:cs typeface="Arial"/>
                <a:sym typeface="Arial"/>
              </a:rPr>
              <a:t>We also have a survey that validates it. With 107 million 18+ year </a:t>
            </a:r>
            <a:r>
              <a:rPr lang="en-US" sz="1100" b="0" i="0" u="none" strike="noStrike" cap="none" dirty="0" err="1">
                <a:solidFill>
                  <a:srgbClr val="000000"/>
                </a:solidFill>
                <a:effectLst/>
                <a:latin typeface="Arial"/>
                <a:ea typeface="Arial"/>
                <a:cs typeface="Arial"/>
                <a:sym typeface="Arial"/>
              </a:rPr>
              <a:t>olds</a:t>
            </a:r>
            <a:r>
              <a:rPr lang="en-US" sz="1100" b="0" i="0" u="none" strike="noStrike" cap="none" dirty="0">
                <a:solidFill>
                  <a:srgbClr val="000000"/>
                </a:solidFill>
                <a:effectLst/>
                <a:latin typeface="Arial"/>
                <a:ea typeface="Arial"/>
                <a:cs typeface="Arial"/>
                <a:sym typeface="Arial"/>
              </a:rPr>
              <a:t> were asked, almost everyone said they use more than 2 apps and more than 50% of them actually use more than 4 apps. Even here, among us in this class we are not stuck with one mobile messaging app and we use different apps for different social circles and we have different personas in these apps. There is slack/skype that we use in office to talk to our colleagues and then there is </a:t>
            </a:r>
            <a:r>
              <a:rPr lang="en-US" sz="1100" b="0" i="0" u="none" strike="noStrike" cap="none" dirty="0" err="1">
                <a:solidFill>
                  <a:srgbClr val="000000"/>
                </a:solidFill>
                <a:effectLst/>
                <a:latin typeface="Arial"/>
                <a:ea typeface="Arial"/>
                <a:cs typeface="Arial"/>
                <a:sym typeface="Arial"/>
              </a:rPr>
              <a:t>whatsapp</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wechat</a:t>
            </a:r>
            <a:r>
              <a:rPr lang="en-US" sz="1100" b="0" i="0" u="none" strike="noStrike" cap="none" dirty="0">
                <a:solidFill>
                  <a:srgbClr val="000000"/>
                </a:solidFill>
                <a:effectLst/>
                <a:latin typeface="Arial"/>
                <a:ea typeface="Arial"/>
                <a:cs typeface="Arial"/>
                <a:sym typeface="Arial"/>
              </a:rPr>
              <a:t>/messenger that we use to talk to our friends. And most of the time we actually use more than one app simultaneously. For example people from China, after coming to Singapore might have started using </a:t>
            </a:r>
            <a:r>
              <a:rPr lang="en-US" sz="1100" b="0" i="0" u="none" strike="noStrike" cap="none" dirty="0" err="1">
                <a:solidFill>
                  <a:srgbClr val="000000"/>
                </a:solidFill>
                <a:effectLst/>
                <a:latin typeface="Arial"/>
                <a:ea typeface="Arial"/>
                <a:cs typeface="Arial"/>
                <a:sym typeface="Arial"/>
              </a:rPr>
              <a:t>Whatsapp</a:t>
            </a:r>
            <a:r>
              <a:rPr lang="en-US" sz="1100" b="0" i="0" u="none" strike="noStrike" cap="none" dirty="0">
                <a:solidFill>
                  <a:srgbClr val="000000"/>
                </a:solidFill>
                <a:effectLst/>
                <a:latin typeface="Arial"/>
                <a:ea typeface="Arial"/>
                <a:cs typeface="Arial"/>
                <a:sym typeface="Arial"/>
              </a:rPr>
              <a:t> to talk to us and they might be using WeChat at the same time to talk to their friends back in China. Sometimes, some of us even use two or three apps to talk to different girlfriends or boyfriends.</a:t>
            </a:r>
            <a:endParaRPr lang="en-US" b="0" dirty="0">
              <a:effectLst/>
            </a:endParaRPr>
          </a:p>
          <a:p>
            <a:pPr marL="158750" indent="0">
              <a:buNone/>
            </a:pPr>
            <a:br>
              <a:rPr lang="en-US" dirty="0"/>
            </a:b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US" sz="1100" b="0" i="0" u="none" strike="noStrike" cap="none" dirty="0">
                <a:solidFill>
                  <a:srgbClr val="000000"/>
                </a:solidFill>
                <a:effectLst/>
                <a:latin typeface="Arial"/>
                <a:ea typeface="Arial"/>
                <a:cs typeface="Arial"/>
                <a:sym typeface="Arial"/>
              </a:rPr>
              <a:t>So when the market is like this, How do one become the market winner? One way is to buy over your competitors. Facebook did the exact same thing with Instagram and </a:t>
            </a:r>
            <a:r>
              <a:rPr lang="en-US" sz="1100" b="0" i="0" u="none" strike="noStrike" cap="none" dirty="0" err="1">
                <a:solidFill>
                  <a:srgbClr val="000000"/>
                </a:solidFill>
                <a:effectLst/>
                <a:latin typeface="Arial"/>
                <a:ea typeface="Arial"/>
                <a:cs typeface="Arial"/>
                <a:sym typeface="Arial"/>
              </a:rPr>
              <a:t>whatsapp</a:t>
            </a:r>
            <a:r>
              <a:rPr lang="en-US" sz="1100" b="0" i="0" u="none" strike="noStrike" cap="none" dirty="0">
                <a:solidFill>
                  <a:srgbClr val="000000"/>
                </a:solidFill>
                <a:effectLst/>
                <a:latin typeface="Arial"/>
                <a:ea typeface="Arial"/>
                <a:cs typeface="Arial"/>
                <a:sym typeface="Arial"/>
              </a:rPr>
              <a:t>. As soon they realized the potential these two social apps had, they bought them over. Does that make Facebook a market winner now? The same question was asked in the Senate hearing as well, Zuckerberg was questioned to name a direct competitor to Facebook and the business </a:t>
            </a:r>
            <a:r>
              <a:rPr lang="en-US" sz="1100" b="0" i="0" u="none" strike="noStrike" cap="none" dirty="0" err="1">
                <a:solidFill>
                  <a:srgbClr val="000000"/>
                </a:solidFill>
                <a:effectLst/>
                <a:latin typeface="Arial"/>
                <a:ea typeface="Arial"/>
                <a:cs typeface="Arial"/>
                <a:sym typeface="Arial"/>
              </a:rPr>
              <a:t>intenet</a:t>
            </a:r>
            <a:r>
              <a:rPr lang="en-US" sz="1100" b="0" i="0" u="none" strike="noStrike" cap="none" dirty="0">
                <a:solidFill>
                  <a:srgbClr val="000000"/>
                </a:solidFill>
                <a:effectLst/>
                <a:latin typeface="Arial"/>
                <a:ea typeface="Arial"/>
                <a:cs typeface="Arial"/>
                <a:sym typeface="Arial"/>
              </a:rPr>
              <a:t> behind buying Instagram. He was not able to give a solid answer. So, may be Facebook might have a market lead now but it cannot sustain forever. </a:t>
            </a:r>
            <a:endParaRPr lang="en-US" b="0" dirty="0">
              <a:effectLst/>
            </a:endParaRPr>
          </a:p>
          <a:p>
            <a:pPr rtl="0"/>
            <a:r>
              <a:rPr lang="en-US" sz="1100" b="0" i="0" u="none" strike="noStrike" cap="none" dirty="0">
                <a:solidFill>
                  <a:srgbClr val="000000"/>
                </a:solidFill>
                <a:effectLst/>
                <a:latin typeface="Arial"/>
                <a:ea typeface="Arial"/>
                <a:cs typeface="Arial"/>
                <a:sym typeface="Arial"/>
              </a:rPr>
              <a:t>When we look at history, Orkut and Myspace were actually the market winners and then Facebook </a:t>
            </a:r>
            <a:r>
              <a:rPr lang="en-US" sz="1100" b="0" i="0" u="none" strike="noStrike" cap="none" dirty="0" err="1">
                <a:solidFill>
                  <a:srgbClr val="000000"/>
                </a:solidFill>
                <a:effectLst/>
                <a:latin typeface="Arial"/>
                <a:ea typeface="Arial"/>
                <a:cs typeface="Arial"/>
                <a:sym typeface="Arial"/>
              </a:rPr>
              <a:t>completly</a:t>
            </a:r>
            <a:r>
              <a:rPr lang="en-US" sz="1100" b="0" i="0" u="none" strike="noStrike" cap="none" dirty="0">
                <a:solidFill>
                  <a:srgbClr val="000000"/>
                </a:solidFill>
                <a:effectLst/>
                <a:latin typeface="Arial"/>
                <a:ea typeface="Arial"/>
                <a:cs typeface="Arial"/>
                <a:sym typeface="Arial"/>
              </a:rPr>
              <a:t> overthrew them. This applies to mobile </a:t>
            </a:r>
            <a:r>
              <a:rPr lang="en-US" sz="1100" b="0" i="0" u="none" strike="noStrike" cap="none" dirty="0" err="1">
                <a:solidFill>
                  <a:srgbClr val="000000"/>
                </a:solidFill>
                <a:effectLst/>
                <a:latin typeface="Arial"/>
                <a:ea typeface="Arial"/>
                <a:cs typeface="Arial"/>
                <a:sym typeface="Arial"/>
              </a:rPr>
              <a:t>mesagging</a:t>
            </a:r>
            <a:r>
              <a:rPr lang="en-US" sz="1100" b="0" i="0" u="none" strike="noStrike" cap="none" dirty="0">
                <a:solidFill>
                  <a:srgbClr val="000000"/>
                </a:solidFill>
                <a:effectLst/>
                <a:latin typeface="Arial"/>
                <a:ea typeface="Arial"/>
                <a:cs typeface="Arial"/>
                <a:sym typeface="Arial"/>
              </a:rPr>
              <a:t> market as well. In the internet business, the entry barriers are very less and anyone can easily make a mobile messaging app or a social media app and release it into the market. There is almost zero cost </a:t>
            </a:r>
            <a:r>
              <a:rPr lang="en-US" sz="1100" b="0" i="0" u="none" strike="noStrike" cap="none" dirty="0" err="1">
                <a:solidFill>
                  <a:srgbClr val="000000"/>
                </a:solidFill>
                <a:effectLst/>
                <a:latin typeface="Arial"/>
                <a:ea typeface="Arial"/>
                <a:cs typeface="Arial"/>
                <a:sym typeface="Arial"/>
              </a:rPr>
              <a:t>involed</a:t>
            </a:r>
            <a:r>
              <a:rPr lang="en-US" sz="1100" b="0" i="0" u="none" strike="noStrike" cap="none" dirty="0">
                <a:solidFill>
                  <a:srgbClr val="000000"/>
                </a:solidFill>
                <a:effectLst/>
                <a:latin typeface="Arial"/>
                <a:ea typeface="Arial"/>
                <a:cs typeface="Arial"/>
                <a:sym typeface="Arial"/>
              </a:rPr>
              <a:t> in switching to different apps as well. Therefore, multiple mobile messenger apps will coexist in the market and there won't be one single winner. It's not a winner takes all it's winner takes some.</a:t>
            </a:r>
            <a:endParaRPr lang="en-US" b="0" dirty="0">
              <a:effectLst/>
            </a:endParaRPr>
          </a:p>
          <a:p>
            <a:br>
              <a:rPr lang="en-US" b="0" dirty="0">
                <a:effectLst/>
              </a:rPr>
            </a:b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 name="Shape 3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Standalone app - audacious strategy</a:t>
            </a:r>
            <a:endParaRPr/>
          </a:p>
          <a:p>
            <a:pPr marL="0" lvl="0" indent="0">
              <a:spcBef>
                <a:spcPts val="0"/>
              </a:spcBef>
              <a:spcAft>
                <a:spcPts val="0"/>
              </a:spcAft>
              <a:buNone/>
            </a:pPr>
            <a:r>
              <a:rPr lang="en-GB"/>
              <a:t>FB circle - beyond contacts, wider circle</a:t>
            </a:r>
            <a:endParaRPr/>
          </a:p>
          <a:p>
            <a:pPr marL="0" lvl="0" indent="0">
              <a:spcBef>
                <a:spcPts val="0"/>
              </a:spcBef>
              <a:spcAft>
                <a:spcPts val="0"/>
              </a:spcAft>
              <a:buNone/>
            </a:pPr>
            <a:r>
              <a:rPr lang="en-GB"/>
              <a:t>Pre-existing user base</a:t>
            </a:r>
            <a:endParaRPr/>
          </a:p>
          <a:p>
            <a:pPr marL="0" lvl="0" indent="0">
              <a:spcBef>
                <a:spcPts val="0"/>
              </a:spcBef>
              <a:spcAft>
                <a:spcPts val="0"/>
              </a:spcAft>
              <a:buNone/>
            </a:pPr>
            <a:r>
              <a:rPr lang="en-GB"/>
              <a:t>Linked with FB - more contacts on FB, better</a:t>
            </a:r>
            <a:endParaRPr/>
          </a:p>
          <a:p>
            <a:pPr marL="0" lvl="0" indent="0">
              <a:spcBef>
                <a:spcPts val="0"/>
              </a:spcBef>
              <a:spcAft>
                <a:spcPts val="0"/>
              </a:spcAft>
              <a:buNone/>
            </a:pPr>
            <a:r>
              <a:rPr lang="en-GB"/>
              <a:t>No need to create a new soial graph</a:t>
            </a:r>
            <a:endParaRPr/>
          </a:p>
          <a:p>
            <a:pPr marL="0" lvl="0" indent="0">
              <a:spcBef>
                <a:spcPts val="0"/>
              </a:spcBef>
              <a:spcAft>
                <a:spcPts val="0"/>
              </a:spcAft>
              <a:buNone/>
            </a:pPr>
            <a:r>
              <a:rPr lang="en-GB"/>
              <a:t>No contact number required - wider circle</a:t>
            </a:r>
            <a:endParaRPr/>
          </a:p>
          <a:p>
            <a:pPr marL="0" lvl="0" indent="0">
              <a:spcBef>
                <a:spcPts val="0"/>
              </a:spcBef>
              <a:spcAft>
                <a:spcPts val="0"/>
              </a:spcAft>
              <a:buNone/>
            </a:pPr>
            <a:r>
              <a:rPr lang="en-GB"/>
              <a:t>No FB account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Different from existing apps?</a:t>
            </a:r>
            <a:endParaRPr/>
          </a:p>
          <a:p>
            <a:pPr marL="0" lvl="0" indent="0">
              <a:spcBef>
                <a:spcPts val="0"/>
              </a:spcBef>
              <a:spcAft>
                <a:spcPts val="0"/>
              </a:spcAft>
              <a:buNone/>
            </a:pPr>
            <a:r>
              <a:rPr lang="en-GB"/>
              <a:t>Features</a:t>
            </a:r>
            <a:endParaRPr/>
          </a:p>
          <a:p>
            <a:pPr marL="0" lvl="0" indent="0">
              <a:spcBef>
                <a:spcPts val="0"/>
              </a:spcBef>
              <a:spcAft>
                <a:spcPts val="0"/>
              </a:spcAft>
              <a:buNone/>
            </a:pPr>
            <a:r>
              <a:rPr lang="en-GB"/>
              <a:t>Business - way to communicate with consumers</a:t>
            </a:r>
            <a:endParaRPr/>
          </a:p>
          <a:p>
            <a:pPr marL="0" lvl="0" indent="0">
              <a:spcBef>
                <a:spcPts val="0"/>
              </a:spcBef>
              <a:spcAft>
                <a:spcPts val="0"/>
              </a:spcAft>
              <a:buNone/>
            </a:pPr>
            <a:r>
              <a:rPr lang="en-GB"/>
              <a:t>Payments platform - directly on Messenger</a:t>
            </a:r>
            <a:endParaRPr/>
          </a:p>
          <a:p>
            <a:pPr marL="0" lvl="0" indent="0">
              <a:spcBef>
                <a:spcPts val="0"/>
              </a:spcBef>
              <a:spcAft>
                <a:spcPts val="0"/>
              </a:spcAft>
              <a:buNone/>
            </a:pPr>
            <a:r>
              <a:rPr lang="en-GB"/>
              <a:t>Share content with third party tools</a:t>
            </a:r>
            <a:endParaRPr/>
          </a:p>
          <a:p>
            <a:pPr marL="0" lvl="0" indent="0">
              <a:spcBef>
                <a:spcPts val="0"/>
              </a:spcBef>
              <a:spcAft>
                <a:spcPts val="0"/>
              </a:spcAft>
              <a:buNone/>
            </a:pPr>
            <a:r>
              <a:rPr lang="en-GB"/>
              <a:t>Messenger bots - place orders easily, trying to become the e-Commerce platform of the future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Thanks Anirudh! I will discuss about Facebook messenger’s revenue driven by the two-sided market and how we think Facebook can increase its revenue.</a:t>
            </a:r>
            <a:endParaRPr/>
          </a:p>
          <a:p>
            <a:pPr marL="0" lvl="0" indent="0">
              <a:spcBef>
                <a:spcPts val="0"/>
              </a:spcBef>
              <a:spcAft>
                <a:spcPts val="0"/>
              </a:spcAft>
              <a:buNone/>
            </a:pPr>
            <a:r>
              <a:rPr lang="en-GB"/>
              <a:t>So, how does facebook make money? As we all know, they run ads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From this graph its obvious that more than 90% of its revenue is driven by advertisements, and a very small percentage by other services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Now, let’s take a look at how messenger contributes to the revenue leveraging the two sided market:</a:t>
            </a:r>
            <a:endParaRPr/>
          </a:p>
          <a:p>
            <a:pPr marL="457200" lvl="0" indent="-298450" rtl="0">
              <a:spcBef>
                <a:spcPts val="0"/>
              </a:spcBef>
              <a:spcAft>
                <a:spcPts val="0"/>
              </a:spcAft>
              <a:buSzPts val="1100"/>
              <a:buChar char="-"/>
            </a:pPr>
            <a:r>
              <a:rPr lang="en-GB"/>
              <a:t>In 2015, Facebook launched the Messenger platform, along with payments</a:t>
            </a:r>
            <a:endParaRPr/>
          </a:p>
          <a:p>
            <a:pPr marL="457200" lvl="0" indent="-298450" rtl="0">
              <a:spcBef>
                <a:spcPts val="0"/>
              </a:spcBef>
              <a:spcAft>
                <a:spcPts val="0"/>
              </a:spcAft>
              <a:buSzPts val="1100"/>
              <a:buChar char="-"/>
            </a:pPr>
            <a:r>
              <a:rPr lang="en-GB"/>
              <a:t>This Platform allowed developers to market content sharing apps like giphy. </a:t>
            </a:r>
            <a:endParaRPr/>
          </a:p>
          <a:p>
            <a:pPr marL="457200" lvl="0" indent="-298450" rtl="0">
              <a:spcBef>
                <a:spcPts val="0"/>
              </a:spcBef>
              <a:spcAft>
                <a:spcPts val="0"/>
              </a:spcAft>
              <a:buSzPts val="1100"/>
              <a:buChar char="-"/>
            </a:pPr>
            <a:r>
              <a:rPr lang="en-GB"/>
              <a:t>Businesses could integrate messenger with their ads/pages to communicate directly with their consumers. </a:t>
            </a:r>
            <a:endParaRPr/>
          </a:p>
          <a:p>
            <a:pPr marL="457200" lvl="0" indent="-298450" rtl="0">
              <a:spcBef>
                <a:spcPts val="0"/>
              </a:spcBef>
              <a:spcAft>
                <a:spcPts val="0"/>
              </a:spcAft>
              <a:buSzPts val="1100"/>
              <a:buChar char="-"/>
            </a:pPr>
            <a:r>
              <a:rPr lang="en-GB"/>
              <a:t>In 2016 it went on to introduce messenger bots that could automate the conversation</a:t>
            </a:r>
            <a:endParaRPr/>
          </a:p>
          <a:p>
            <a:pPr marL="457200" lvl="0" indent="-298450" rtl="0">
              <a:spcBef>
                <a:spcPts val="0"/>
              </a:spcBef>
              <a:spcAft>
                <a:spcPts val="0"/>
              </a:spcAft>
              <a:buSzPts val="1100"/>
              <a:buChar char="-"/>
            </a:pPr>
            <a:r>
              <a:rPr lang="en-GB"/>
              <a:t>Also businesses can run a campaign on facebook with any budget</a:t>
            </a:r>
            <a:endParaRPr/>
          </a:p>
          <a:p>
            <a:pPr marL="457200" lvl="0" indent="-298450" rtl="0">
              <a:spcBef>
                <a:spcPts val="0"/>
              </a:spcBef>
              <a:spcAft>
                <a:spcPts val="0"/>
              </a:spcAft>
              <a:buSzPts val="1100"/>
              <a:buChar char="-"/>
            </a:pPr>
            <a:r>
              <a:rPr lang="en-GB"/>
              <a:t>Recently facebook has started allowing businesses to sandwich their ads between chats on messenger</a:t>
            </a:r>
            <a:endParaRPr/>
          </a:p>
          <a:p>
            <a:pPr marL="457200" lvl="0" indent="-298450" rtl="0">
              <a:spcBef>
                <a:spcPts val="0"/>
              </a:spcBef>
              <a:spcAft>
                <a:spcPts val="0"/>
              </a:spcAft>
              <a:buSzPts val="1100"/>
              <a:buChar char="-"/>
            </a:pPr>
            <a:r>
              <a:rPr lang="en-GB"/>
              <a:t>They also launched a payments platform that allowed friends to transfer money to each other - but this generated very little revenue and now it just exists as a utility to provide frictionless user experience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jpg"/><Relationship Id="rId4" Type="http://schemas.openxmlformats.org/officeDocument/2006/relationships/image" Target="../media/image25.jp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35.jp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drive.google.com/file/d/1Pc56xvDxpMc_4bkLX8Pg4W0EYm8CQHiz/view" TargetMode="External"/><Relationship Id="rId5" Type="http://schemas.openxmlformats.org/officeDocument/2006/relationships/image" Target="../media/image1.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png"/><Relationship Id="rId7"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pSp>
        <p:nvGrpSpPr>
          <p:cNvPr id="54" name="Shape 54"/>
          <p:cNvGrpSpPr/>
          <p:nvPr/>
        </p:nvGrpSpPr>
        <p:grpSpPr>
          <a:xfrm>
            <a:off x="-9950" y="-2025"/>
            <a:ext cx="9153951" cy="5145525"/>
            <a:chOff x="-9950" y="-2025"/>
            <a:chExt cx="9153951" cy="5145525"/>
          </a:xfrm>
        </p:grpSpPr>
        <p:sp>
          <p:nvSpPr>
            <p:cNvPr id="55" name="Shape 55"/>
            <p:cNvSpPr/>
            <p:nvPr/>
          </p:nvSpPr>
          <p:spPr>
            <a:xfrm>
              <a:off x="-9950" y="-2025"/>
              <a:ext cx="4587600" cy="5143500"/>
            </a:xfrm>
            <a:prstGeom prst="rect">
              <a:avLst/>
            </a:prstGeom>
            <a:solidFill>
              <a:srgbClr val="3B5998">
                <a:alpha val="9846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pic>
          <p:nvPicPr>
            <p:cNvPr id="56" name="Shape 56"/>
            <p:cNvPicPr preferRelativeResize="0"/>
            <p:nvPr/>
          </p:nvPicPr>
          <p:blipFill rotWithShape="1">
            <a:blip r:embed="rId3">
              <a:alphaModFix/>
            </a:blip>
            <a:srcRect l="41998" b="44410"/>
            <a:stretch/>
          </p:blipFill>
          <p:spPr>
            <a:xfrm>
              <a:off x="4579825" y="0"/>
              <a:ext cx="4564176" cy="5143500"/>
            </a:xfrm>
            <a:prstGeom prst="rect">
              <a:avLst/>
            </a:prstGeom>
            <a:noFill/>
            <a:ln>
              <a:noFill/>
            </a:ln>
          </p:spPr>
        </p:pic>
      </p:grpSp>
      <p:grpSp>
        <p:nvGrpSpPr>
          <p:cNvPr id="57" name="Shape 57"/>
          <p:cNvGrpSpPr/>
          <p:nvPr/>
        </p:nvGrpSpPr>
        <p:grpSpPr>
          <a:xfrm>
            <a:off x="3520400" y="1251199"/>
            <a:ext cx="2049850" cy="1168699"/>
            <a:chOff x="3520400" y="946399"/>
            <a:chExt cx="2049850" cy="1168699"/>
          </a:xfrm>
        </p:grpSpPr>
        <p:pic>
          <p:nvPicPr>
            <p:cNvPr id="58" name="Shape 58"/>
            <p:cNvPicPr preferRelativeResize="0"/>
            <p:nvPr/>
          </p:nvPicPr>
          <p:blipFill rotWithShape="1">
            <a:blip r:embed="rId4">
              <a:alphaModFix/>
            </a:blip>
            <a:srcRect l="34571" t="18499" r="35221" b="17220"/>
            <a:stretch/>
          </p:blipFill>
          <p:spPr>
            <a:xfrm>
              <a:off x="4498400" y="1022600"/>
              <a:ext cx="1071850" cy="1077075"/>
            </a:xfrm>
            <a:prstGeom prst="rect">
              <a:avLst/>
            </a:prstGeom>
            <a:noFill/>
            <a:ln>
              <a:noFill/>
            </a:ln>
            <a:effectLst>
              <a:outerShdw blurRad="57150" dist="66675" dir="3300000" algn="bl" rotWithShape="0">
                <a:srgbClr val="000000">
                  <a:alpha val="93000"/>
                </a:srgbClr>
              </a:outerShdw>
            </a:effectLst>
          </p:spPr>
        </p:pic>
        <p:pic>
          <p:nvPicPr>
            <p:cNvPr id="59" name="Shape 59"/>
            <p:cNvPicPr preferRelativeResize="0"/>
            <p:nvPr/>
          </p:nvPicPr>
          <p:blipFill>
            <a:blip r:embed="rId5">
              <a:alphaModFix/>
            </a:blip>
            <a:stretch>
              <a:fillRect/>
            </a:stretch>
          </p:blipFill>
          <p:spPr>
            <a:xfrm>
              <a:off x="3520400" y="946399"/>
              <a:ext cx="1158275" cy="1168699"/>
            </a:xfrm>
            <a:prstGeom prst="rect">
              <a:avLst/>
            </a:prstGeom>
            <a:noFill/>
            <a:ln>
              <a:noFill/>
            </a:ln>
            <a:effectLst>
              <a:outerShdw blurRad="57150" dist="47625" dir="6240000" algn="bl" rotWithShape="0">
                <a:srgbClr val="000000">
                  <a:alpha val="86000"/>
                </a:srgbClr>
              </a:outerShdw>
            </a:effectLst>
          </p:spPr>
        </p:pic>
      </p:grpSp>
      <p:grpSp>
        <p:nvGrpSpPr>
          <p:cNvPr id="60" name="Shape 60"/>
          <p:cNvGrpSpPr/>
          <p:nvPr/>
        </p:nvGrpSpPr>
        <p:grpSpPr>
          <a:xfrm>
            <a:off x="1616788" y="346175"/>
            <a:ext cx="6285268" cy="707400"/>
            <a:chOff x="1729625" y="269975"/>
            <a:chExt cx="5999110" cy="707400"/>
          </a:xfrm>
        </p:grpSpPr>
        <p:sp>
          <p:nvSpPr>
            <p:cNvPr id="61" name="Shape 61"/>
            <p:cNvSpPr txBox="1"/>
            <p:nvPr/>
          </p:nvSpPr>
          <p:spPr>
            <a:xfrm>
              <a:off x="1729625" y="269975"/>
              <a:ext cx="2930400" cy="707400"/>
            </a:xfrm>
            <a:prstGeom prst="rect">
              <a:avLst/>
            </a:prstGeom>
            <a:noFill/>
            <a:ln>
              <a:noFill/>
            </a:ln>
            <a:effectLst>
              <a:outerShdw blurRad="42863" dist="9525" dir="3300000" algn="bl" rotWithShape="0">
                <a:srgbClr val="000000"/>
              </a:outerShdw>
            </a:effectLst>
          </p:spPr>
          <p:txBody>
            <a:bodyPr spcFirstLastPara="1" wrap="square" lIns="91425" tIns="91425" rIns="91425" bIns="91425" anchor="t" anchorCtr="0">
              <a:noAutofit/>
            </a:bodyPr>
            <a:lstStyle/>
            <a:p>
              <a:pPr marL="0" lvl="0" indent="0" algn="just" rtl="0">
                <a:spcBef>
                  <a:spcPts val="0"/>
                </a:spcBef>
                <a:spcAft>
                  <a:spcPts val="0"/>
                </a:spcAft>
                <a:buNone/>
              </a:pPr>
              <a:r>
                <a:rPr lang="en-GB" sz="4200" b="1">
                  <a:solidFill>
                    <a:srgbClr val="FFFFFF"/>
                  </a:solidFill>
                  <a:latin typeface="Calibri"/>
                  <a:ea typeface="Calibri"/>
                  <a:cs typeface="Calibri"/>
                  <a:sym typeface="Calibri"/>
                </a:rPr>
                <a:t>Mobile Mess</a:t>
              </a:r>
              <a:endParaRPr sz="4200" b="1">
                <a:latin typeface="Calibri"/>
                <a:ea typeface="Calibri"/>
                <a:cs typeface="Calibri"/>
                <a:sym typeface="Calibri"/>
              </a:endParaRPr>
            </a:p>
          </p:txBody>
        </p:sp>
        <p:sp>
          <p:nvSpPr>
            <p:cNvPr id="62" name="Shape 62"/>
            <p:cNvSpPr txBox="1"/>
            <p:nvPr/>
          </p:nvSpPr>
          <p:spPr>
            <a:xfrm>
              <a:off x="4472835" y="269975"/>
              <a:ext cx="3255900" cy="707400"/>
            </a:xfrm>
            <a:prstGeom prst="rect">
              <a:avLst/>
            </a:prstGeom>
            <a:noFill/>
            <a:ln>
              <a:noFill/>
            </a:ln>
            <a:effectLst>
              <a:outerShdw blurRad="42863" dist="9525" dir="3300000" algn="bl" rotWithShape="0">
                <a:srgbClr val="E9D51E"/>
              </a:outerShdw>
            </a:effectLst>
          </p:spPr>
          <p:txBody>
            <a:bodyPr spcFirstLastPara="1" wrap="square" lIns="91425" tIns="91425" rIns="91425" bIns="91425" anchor="t" anchorCtr="0">
              <a:noAutofit/>
            </a:bodyPr>
            <a:lstStyle/>
            <a:p>
              <a:pPr marL="0" lvl="0" indent="0" algn="just" rtl="0">
                <a:spcBef>
                  <a:spcPts val="0"/>
                </a:spcBef>
                <a:spcAft>
                  <a:spcPts val="0"/>
                </a:spcAft>
                <a:buNone/>
              </a:pPr>
              <a:r>
                <a:rPr lang="en-GB" sz="4200" b="1">
                  <a:latin typeface="Calibri"/>
                  <a:ea typeface="Calibri"/>
                  <a:cs typeface="Calibri"/>
                  <a:sym typeface="Calibri"/>
                </a:rPr>
                <a:t>enger Services</a:t>
              </a:r>
              <a:endParaRPr sz="4200" b="1">
                <a:latin typeface="Calibri"/>
                <a:ea typeface="Calibri"/>
                <a:cs typeface="Calibri"/>
                <a:sym typeface="Calibri"/>
              </a:endParaRPr>
            </a:p>
          </p:txBody>
        </p:sp>
      </p:grpSp>
      <p:grpSp>
        <p:nvGrpSpPr>
          <p:cNvPr id="63" name="Shape 63"/>
          <p:cNvGrpSpPr/>
          <p:nvPr/>
        </p:nvGrpSpPr>
        <p:grpSpPr>
          <a:xfrm>
            <a:off x="2530800" y="2679750"/>
            <a:ext cx="4082400" cy="2385600"/>
            <a:chOff x="2530800" y="2755950"/>
            <a:chExt cx="4082400" cy="2385600"/>
          </a:xfrm>
        </p:grpSpPr>
        <p:sp>
          <p:nvSpPr>
            <p:cNvPr id="64" name="Shape 64"/>
            <p:cNvSpPr/>
            <p:nvPr/>
          </p:nvSpPr>
          <p:spPr>
            <a:xfrm>
              <a:off x="2530800" y="2755950"/>
              <a:ext cx="4082400" cy="23856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Shape 65"/>
            <p:cNvSpPr txBox="1"/>
            <p:nvPr/>
          </p:nvSpPr>
          <p:spPr>
            <a:xfrm>
              <a:off x="3368000" y="3269050"/>
              <a:ext cx="2946600" cy="435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1600">
                  <a:latin typeface="Calibri"/>
                  <a:ea typeface="Calibri"/>
                  <a:cs typeface="Calibri"/>
                  <a:sym typeface="Calibri"/>
                </a:rPr>
                <a:t>Anusha Anandhan</a:t>
              </a:r>
              <a:endParaRPr sz="1600">
                <a:latin typeface="Calibri"/>
                <a:ea typeface="Calibri"/>
                <a:cs typeface="Calibri"/>
                <a:sym typeface="Calibri"/>
              </a:endParaRPr>
            </a:p>
          </p:txBody>
        </p:sp>
        <p:sp>
          <p:nvSpPr>
            <p:cNvPr id="66" name="Shape 66"/>
            <p:cNvSpPr txBox="1"/>
            <p:nvPr/>
          </p:nvSpPr>
          <p:spPr>
            <a:xfrm>
              <a:off x="3368000" y="2811850"/>
              <a:ext cx="2946600" cy="435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1600">
                  <a:latin typeface="Calibri"/>
                  <a:ea typeface="Calibri"/>
                  <a:cs typeface="Calibri"/>
                  <a:sym typeface="Calibri"/>
                </a:rPr>
                <a:t>Anirudh Srinivas Madhavan</a:t>
              </a:r>
              <a:endParaRPr sz="1600">
                <a:latin typeface="Calibri"/>
                <a:ea typeface="Calibri"/>
                <a:cs typeface="Calibri"/>
                <a:sym typeface="Calibri"/>
              </a:endParaRPr>
            </a:p>
          </p:txBody>
        </p:sp>
        <p:sp>
          <p:nvSpPr>
            <p:cNvPr id="67" name="Shape 67"/>
            <p:cNvSpPr txBox="1"/>
            <p:nvPr/>
          </p:nvSpPr>
          <p:spPr>
            <a:xfrm>
              <a:off x="3368000" y="3726250"/>
              <a:ext cx="2946600" cy="435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1600">
                  <a:latin typeface="Calibri"/>
                  <a:ea typeface="Calibri"/>
                  <a:cs typeface="Calibri"/>
                  <a:sym typeface="Calibri"/>
                </a:rPr>
                <a:t>Divya Kamal Maddi</a:t>
              </a:r>
              <a:endParaRPr sz="1600">
                <a:latin typeface="Calibri"/>
                <a:ea typeface="Calibri"/>
                <a:cs typeface="Calibri"/>
                <a:sym typeface="Calibri"/>
              </a:endParaRPr>
            </a:p>
          </p:txBody>
        </p:sp>
        <p:sp>
          <p:nvSpPr>
            <p:cNvPr id="68" name="Shape 68"/>
            <p:cNvSpPr txBox="1"/>
            <p:nvPr/>
          </p:nvSpPr>
          <p:spPr>
            <a:xfrm>
              <a:off x="3368000" y="4640650"/>
              <a:ext cx="2946600" cy="435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1600">
                  <a:latin typeface="Calibri"/>
                  <a:ea typeface="Calibri"/>
                  <a:cs typeface="Calibri"/>
                  <a:sym typeface="Calibri"/>
                </a:rPr>
                <a:t>Swaminathan Venkatraman</a:t>
              </a:r>
              <a:endParaRPr sz="1600">
                <a:latin typeface="Calibri"/>
                <a:ea typeface="Calibri"/>
                <a:cs typeface="Calibri"/>
                <a:sym typeface="Calibri"/>
              </a:endParaRPr>
            </a:p>
          </p:txBody>
        </p:sp>
        <p:sp>
          <p:nvSpPr>
            <p:cNvPr id="69" name="Shape 69"/>
            <p:cNvSpPr txBox="1"/>
            <p:nvPr/>
          </p:nvSpPr>
          <p:spPr>
            <a:xfrm>
              <a:off x="3368000" y="4183450"/>
              <a:ext cx="2946600" cy="435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1600">
                  <a:latin typeface="Calibri"/>
                  <a:ea typeface="Calibri"/>
                  <a:cs typeface="Calibri"/>
                  <a:sym typeface="Calibri"/>
                </a:rPr>
                <a:t>Gao Yuxi</a:t>
              </a:r>
              <a:endParaRPr sz="1600">
                <a:latin typeface="Calibri"/>
                <a:ea typeface="Calibri"/>
                <a:cs typeface="Calibri"/>
                <a:sym typeface="Calibri"/>
              </a:endParaRPr>
            </a:p>
          </p:txBody>
        </p:sp>
      </p:grpSp>
      <p:pic>
        <p:nvPicPr>
          <p:cNvPr id="70" name="Shape 70"/>
          <p:cNvPicPr preferRelativeResize="0"/>
          <p:nvPr/>
        </p:nvPicPr>
        <p:blipFill>
          <a:blip r:embed="rId6">
            <a:alphaModFix/>
          </a:blip>
          <a:stretch>
            <a:fillRect/>
          </a:stretch>
        </p:blipFill>
        <p:spPr>
          <a:xfrm>
            <a:off x="2948750" y="2765075"/>
            <a:ext cx="402000" cy="373200"/>
          </a:xfrm>
          <a:prstGeom prst="ellipse">
            <a:avLst/>
          </a:prstGeom>
          <a:noFill/>
          <a:ln>
            <a:noFill/>
          </a:ln>
        </p:spPr>
      </p:pic>
      <p:pic>
        <p:nvPicPr>
          <p:cNvPr id="71" name="Shape 71"/>
          <p:cNvPicPr preferRelativeResize="0"/>
          <p:nvPr/>
        </p:nvPicPr>
        <p:blipFill>
          <a:blip r:embed="rId7">
            <a:alphaModFix/>
          </a:blip>
          <a:stretch>
            <a:fillRect/>
          </a:stretch>
        </p:blipFill>
        <p:spPr>
          <a:xfrm>
            <a:off x="2915950" y="4606825"/>
            <a:ext cx="402000" cy="402000"/>
          </a:xfrm>
          <a:prstGeom prst="ellipse">
            <a:avLst/>
          </a:prstGeom>
          <a:noFill/>
          <a:ln>
            <a:noFill/>
          </a:ln>
        </p:spPr>
      </p:pic>
      <p:pic>
        <p:nvPicPr>
          <p:cNvPr id="72" name="Shape 72"/>
          <p:cNvPicPr preferRelativeResize="0"/>
          <p:nvPr/>
        </p:nvPicPr>
        <p:blipFill>
          <a:blip r:embed="rId8">
            <a:alphaModFix/>
          </a:blip>
          <a:stretch>
            <a:fillRect/>
          </a:stretch>
        </p:blipFill>
        <p:spPr>
          <a:xfrm>
            <a:off x="2915950" y="3665850"/>
            <a:ext cx="402000" cy="413400"/>
          </a:xfrm>
          <a:prstGeom prst="ellipse">
            <a:avLst/>
          </a:prstGeom>
          <a:noFill/>
          <a:ln>
            <a:noFill/>
          </a:ln>
        </p:spPr>
      </p:pic>
      <p:pic>
        <p:nvPicPr>
          <p:cNvPr id="73" name="Shape 73"/>
          <p:cNvPicPr preferRelativeResize="0"/>
          <p:nvPr/>
        </p:nvPicPr>
        <p:blipFill>
          <a:blip r:embed="rId9">
            <a:alphaModFix/>
          </a:blip>
          <a:stretch>
            <a:fillRect/>
          </a:stretch>
        </p:blipFill>
        <p:spPr>
          <a:xfrm>
            <a:off x="2896800" y="4160575"/>
            <a:ext cx="449700" cy="413400"/>
          </a:xfrm>
          <a:prstGeom prst="ellipse">
            <a:avLst/>
          </a:prstGeom>
          <a:noFill/>
          <a:ln>
            <a:noFill/>
          </a:ln>
        </p:spPr>
      </p:pic>
      <p:pic>
        <p:nvPicPr>
          <p:cNvPr id="74" name="Shape 74"/>
          <p:cNvPicPr preferRelativeResize="0"/>
          <p:nvPr/>
        </p:nvPicPr>
        <p:blipFill rotWithShape="1">
          <a:blip r:embed="rId10">
            <a:alphaModFix/>
          </a:blip>
          <a:srcRect t="9670" b="9670"/>
          <a:stretch/>
        </p:blipFill>
        <p:spPr>
          <a:xfrm>
            <a:off x="2915950" y="3215450"/>
            <a:ext cx="402000" cy="4134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B5998">
            <a:alpha val="98460"/>
          </a:srgbClr>
        </a:solidFill>
        <a:effectLst/>
      </p:bgPr>
    </p:bg>
    <p:spTree>
      <p:nvGrpSpPr>
        <p:cNvPr id="1" name="Shape 131"/>
        <p:cNvGrpSpPr/>
        <p:nvPr/>
      </p:nvGrpSpPr>
      <p:grpSpPr>
        <a:xfrm>
          <a:off x="0" y="0"/>
          <a:ext cx="0" cy="0"/>
          <a:chOff x="0" y="0"/>
          <a:chExt cx="0" cy="0"/>
        </a:xfrm>
      </p:grpSpPr>
      <p:sp>
        <p:nvSpPr>
          <p:cNvPr id="132" name="Shape 132"/>
          <p:cNvSpPr/>
          <p:nvPr/>
        </p:nvSpPr>
        <p:spPr>
          <a:xfrm rot="-3230583">
            <a:off x="3919147" y="1910765"/>
            <a:ext cx="1297120" cy="1307785"/>
          </a:xfrm>
          <a:prstGeom prst="ellipse">
            <a:avLst/>
          </a:prstGeom>
          <a:solidFill>
            <a:srgbClr val="A1C3FA"/>
          </a:solidFill>
          <a:ln>
            <a:noFill/>
          </a:ln>
        </p:spPr>
        <p:txBody>
          <a:bodyPr spcFirstLastPara="1" wrap="square" lIns="91425" tIns="45700" rIns="91425" bIns="45700" anchor="ctr" anchorCtr="0">
            <a:noAutofit/>
          </a:bodyPr>
          <a:lstStyle/>
          <a:p>
            <a:pPr marL="0" lvl="0" indent="0">
              <a:spcBef>
                <a:spcPts val="0"/>
              </a:spcBef>
              <a:spcAft>
                <a:spcPts val="0"/>
              </a:spcAft>
              <a:buNone/>
            </a:pPr>
            <a:endParaRPr/>
          </a:p>
        </p:txBody>
      </p:sp>
      <p:grpSp>
        <p:nvGrpSpPr>
          <p:cNvPr id="133" name="Shape 133"/>
          <p:cNvGrpSpPr/>
          <p:nvPr/>
        </p:nvGrpSpPr>
        <p:grpSpPr>
          <a:xfrm>
            <a:off x="4184881" y="1549035"/>
            <a:ext cx="2958454" cy="3199726"/>
            <a:chOff x="4184863" y="1520198"/>
            <a:chExt cx="2958454" cy="3298347"/>
          </a:xfrm>
        </p:grpSpPr>
        <p:sp>
          <p:nvSpPr>
            <p:cNvPr id="134" name="Shape 134"/>
            <p:cNvSpPr/>
            <p:nvPr/>
          </p:nvSpPr>
          <p:spPr>
            <a:xfrm rot="-3280088">
              <a:off x="4136321" y="2563569"/>
              <a:ext cx="3184127" cy="1211606"/>
            </a:xfrm>
            <a:custGeom>
              <a:avLst/>
              <a:gdLst/>
              <a:ahLst/>
              <a:cxnLst/>
              <a:rect l="0" t="0" r="0" b="0"/>
              <a:pathLst>
                <a:path w="492" h="187" extrusionOk="0">
                  <a:moveTo>
                    <a:pt x="457" y="0"/>
                  </a:moveTo>
                  <a:cubicBezTo>
                    <a:pt x="416" y="91"/>
                    <a:pt x="325" y="155"/>
                    <a:pt x="218" y="155"/>
                  </a:cubicBezTo>
                  <a:cubicBezTo>
                    <a:pt x="137" y="155"/>
                    <a:pt x="64" y="118"/>
                    <a:pt x="17" y="60"/>
                  </a:cubicBezTo>
                  <a:cubicBezTo>
                    <a:pt x="11" y="70"/>
                    <a:pt x="5" y="80"/>
                    <a:pt x="0" y="90"/>
                  </a:cubicBezTo>
                  <a:cubicBezTo>
                    <a:pt x="54" y="150"/>
                    <a:pt x="132" y="187"/>
                    <a:pt x="218" y="187"/>
                  </a:cubicBezTo>
                  <a:cubicBezTo>
                    <a:pt x="343" y="187"/>
                    <a:pt x="449" y="109"/>
                    <a:pt x="492" y="0"/>
                  </a:cubicBezTo>
                  <a:cubicBezTo>
                    <a:pt x="480" y="0"/>
                    <a:pt x="468" y="1"/>
                    <a:pt x="457" y="0"/>
                  </a:cubicBezTo>
                  <a:close/>
                </a:path>
              </a:pathLst>
            </a:custGeom>
            <a:solidFill>
              <a:srgbClr val="A1C3FA"/>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35" name="Shape 135"/>
            <p:cNvSpPr/>
            <p:nvPr/>
          </p:nvSpPr>
          <p:spPr>
            <a:xfrm rot="-3280088">
              <a:off x="4100923" y="2460157"/>
              <a:ext cx="2729637" cy="1205146"/>
            </a:xfrm>
            <a:custGeom>
              <a:avLst/>
              <a:gdLst/>
              <a:ahLst/>
              <a:cxnLst/>
              <a:rect l="0" t="0" r="0" b="0"/>
              <a:pathLst>
                <a:path w="440" h="194" extrusionOk="0">
                  <a:moveTo>
                    <a:pt x="262" y="39"/>
                  </a:moveTo>
                  <a:cubicBezTo>
                    <a:pt x="206" y="71"/>
                    <a:pt x="134" y="53"/>
                    <a:pt x="100" y="0"/>
                  </a:cubicBezTo>
                  <a:cubicBezTo>
                    <a:pt x="57" y="25"/>
                    <a:pt x="24" y="60"/>
                    <a:pt x="0" y="99"/>
                  </a:cubicBezTo>
                  <a:cubicBezTo>
                    <a:pt x="47" y="157"/>
                    <a:pt x="120" y="194"/>
                    <a:pt x="201" y="194"/>
                  </a:cubicBezTo>
                  <a:cubicBezTo>
                    <a:pt x="308" y="194"/>
                    <a:pt x="399" y="130"/>
                    <a:pt x="440" y="39"/>
                  </a:cubicBezTo>
                  <a:cubicBezTo>
                    <a:pt x="393" y="37"/>
                    <a:pt x="346" y="24"/>
                    <a:pt x="303" y="0"/>
                  </a:cubicBezTo>
                  <a:cubicBezTo>
                    <a:pt x="292" y="15"/>
                    <a:pt x="279" y="29"/>
                    <a:pt x="262" y="39"/>
                  </a:cubicBezTo>
                  <a:close/>
                </a:path>
              </a:pathLst>
            </a:custGeom>
            <a:solidFill>
              <a:srgbClr val="307BF3"/>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36" name="Shape 136"/>
            <p:cNvSpPr txBox="1"/>
            <p:nvPr/>
          </p:nvSpPr>
          <p:spPr>
            <a:xfrm rot="-3779206">
              <a:off x="4733052" y="2863735"/>
              <a:ext cx="1577952" cy="563236"/>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GB" sz="1000">
                  <a:solidFill>
                    <a:srgbClr val="FFFFFF"/>
                  </a:solidFill>
                  <a:latin typeface="Roboto"/>
                  <a:ea typeface="Roboto"/>
                  <a:cs typeface="Roboto"/>
                  <a:sym typeface="Roboto"/>
                </a:rPr>
                <a:t>Vestibulum congue </a:t>
              </a:r>
              <a:endParaRPr sz="1000">
                <a:solidFill>
                  <a:srgbClr val="FFFFFF"/>
                </a:solidFill>
                <a:latin typeface="Roboto"/>
                <a:ea typeface="Roboto"/>
                <a:cs typeface="Roboto"/>
                <a:sym typeface="Roboto"/>
              </a:endParaRPr>
            </a:p>
          </p:txBody>
        </p:sp>
      </p:grpSp>
      <p:grpSp>
        <p:nvGrpSpPr>
          <p:cNvPr id="137" name="Shape 137"/>
          <p:cNvGrpSpPr/>
          <p:nvPr/>
        </p:nvGrpSpPr>
        <p:grpSpPr>
          <a:xfrm>
            <a:off x="2857749" y="5091"/>
            <a:ext cx="3293577" cy="3126551"/>
            <a:chOff x="2857731" y="-71332"/>
            <a:chExt cx="3293577" cy="3222916"/>
          </a:xfrm>
        </p:grpSpPr>
        <p:sp>
          <p:nvSpPr>
            <p:cNvPr id="138" name="Shape 138"/>
            <p:cNvSpPr/>
            <p:nvPr/>
          </p:nvSpPr>
          <p:spPr>
            <a:xfrm rot="-3280089">
              <a:off x="3410337" y="297186"/>
              <a:ext cx="2188366" cy="2485879"/>
            </a:xfrm>
            <a:custGeom>
              <a:avLst/>
              <a:gdLst/>
              <a:ahLst/>
              <a:cxnLst/>
              <a:rect l="0" t="0" r="0" b="0"/>
              <a:pathLst>
                <a:path w="338" h="384" extrusionOk="0">
                  <a:moveTo>
                    <a:pt x="45" y="32"/>
                  </a:moveTo>
                  <a:cubicBezTo>
                    <a:pt x="189" y="32"/>
                    <a:pt x="306" y="148"/>
                    <a:pt x="306" y="292"/>
                  </a:cubicBezTo>
                  <a:cubicBezTo>
                    <a:pt x="306" y="325"/>
                    <a:pt x="300" y="355"/>
                    <a:pt x="289" y="384"/>
                  </a:cubicBezTo>
                  <a:cubicBezTo>
                    <a:pt x="301" y="384"/>
                    <a:pt x="312" y="384"/>
                    <a:pt x="324" y="383"/>
                  </a:cubicBezTo>
                  <a:cubicBezTo>
                    <a:pt x="333" y="354"/>
                    <a:pt x="338" y="324"/>
                    <a:pt x="338" y="292"/>
                  </a:cubicBezTo>
                  <a:cubicBezTo>
                    <a:pt x="338" y="131"/>
                    <a:pt x="207" y="0"/>
                    <a:pt x="45" y="0"/>
                  </a:cubicBezTo>
                  <a:cubicBezTo>
                    <a:pt x="30" y="0"/>
                    <a:pt x="15" y="1"/>
                    <a:pt x="0" y="3"/>
                  </a:cubicBezTo>
                  <a:cubicBezTo>
                    <a:pt x="6" y="13"/>
                    <a:pt x="12" y="23"/>
                    <a:pt x="18" y="33"/>
                  </a:cubicBezTo>
                  <a:cubicBezTo>
                    <a:pt x="27" y="32"/>
                    <a:pt x="36" y="32"/>
                    <a:pt x="45" y="32"/>
                  </a:cubicBezTo>
                  <a:close/>
                </a:path>
              </a:pathLst>
            </a:custGeom>
            <a:solidFill>
              <a:srgbClr val="A1C3FA"/>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39" name="Shape 139"/>
            <p:cNvSpPr/>
            <p:nvPr/>
          </p:nvSpPr>
          <p:spPr>
            <a:xfrm rot="-3280088">
              <a:off x="3667674" y="581521"/>
              <a:ext cx="1790169" cy="2186080"/>
            </a:xfrm>
            <a:custGeom>
              <a:avLst/>
              <a:gdLst/>
              <a:ahLst/>
              <a:cxnLst/>
              <a:rect l="0" t="0" r="0" b="0"/>
              <a:pathLst>
                <a:path w="288" h="352" extrusionOk="0">
                  <a:moveTo>
                    <a:pt x="27" y="0"/>
                  </a:moveTo>
                  <a:cubicBezTo>
                    <a:pt x="18" y="0"/>
                    <a:pt x="9" y="0"/>
                    <a:pt x="0" y="1"/>
                  </a:cubicBezTo>
                  <a:cubicBezTo>
                    <a:pt x="21" y="43"/>
                    <a:pt x="34" y="90"/>
                    <a:pt x="35" y="140"/>
                  </a:cubicBezTo>
                  <a:cubicBezTo>
                    <a:pt x="74" y="142"/>
                    <a:pt x="111" y="163"/>
                    <a:pt x="132" y="200"/>
                  </a:cubicBezTo>
                  <a:cubicBezTo>
                    <a:pt x="153" y="236"/>
                    <a:pt x="153" y="279"/>
                    <a:pt x="136" y="315"/>
                  </a:cubicBezTo>
                  <a:cubicBezTo>
                    <a:pt x="179" y="339"/>
                    <a:pt x="225" y="351"/>
                    <a:pt x="271" y="352"/>
                  </a:cubicBezTo>
                  <a:cubicBezTo>
                    <a:pt x="282" y="323"/>
                    <a:pt x="288" y="293"/>
                    <a:pt x="288" y="260"/>
                  </a:cubicBezTo>
                  <a:cubicBezTo>
                    <a:pt x="288" y="116"/>
                    <a:pt x="171" y="0"/>
                    <a:pt x="27" y="0"/>
                  </a:cubicBezTo>
                  <a:close/>
                </a:path>
              </a:pathLst>
            </a:custGeom>
            <a:solidFill>
              <a:srgbClr val="0D5DDF"/>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40" name="Shape 140"/>
            <p:cNvSpPr txBox="1"/>
            <p:nvPr/>
          </p:nvSpPr>
          <p:spPr>
            <a:xfrm>
              <a:off x="3782825" y="1153125"/>
              <a:ext cx="1578000" cy="563100"/>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GB" sz="1000">
                  <a:solidFill>
                    <a:srgbClr val="FFFFFF"/>
                  </a:solidFill>
                  <a:latin typeface="Roboto"/>
                  <a:ea typeface="Roboto"/>
                  <a:cs typeface="Roboto"/>
                  <a:sym typeface="Roboto"/>
                </a:rPr>
                <a:t>Vestibulum congue </a:t>
              </a:r>
              <a:endParaRPr sz="1000">
                <a:solidFill>
                  <a:srgbClr val="FFFFFF"/>
                </a:solidFill>
                <a:latin typeface="Roboto"/>
                <a:ea typeface="Roboto"/>
                <a:cs typeface="Roboto"/>
                <a:sym typeface="Roboto"/>
              </a:endParaRPr>
            </a:p>
          </p:txBody>
        </p:sp>
      </p:grpSp>
      <p:grpSp>
        <p:nvGrpSpPr>
          <p:cNvPr id="141" name="Shape 141"/>
          <p:cNvGrpSpPr/>
          <p:nvPr/>
        </p:nvGrpSpPr>
        <p:grpSpPr>
          <a:xfrm>
            <a:off x="1959905" y="1708589"/>
            <a:ext cx="3424433" cy="3028922"/>
            <a:chOff x="1959887" y="1684671"/>
            <a:chExt cx="3424433" cy="3122279"/>
          </a:xfrm>
        </p:grpSpPr>
        <p:sp>
          <p:nvSpPr>
            <p:cNvPr id="142" name="Shape 142"/>
            <p:cNvSpPr/>
            <p:nvPr/>
          </p:nvSpPr>
          <p:spPr>
            <a:xfrm rot="-3280088">
              <a:off x="2859669" y="1740600"/>
              <a:ext cx="1624870" cy="3045726"/>
            </a:xfrm>
            <a:custGeom>
              <a:avLst/>
              <a:gdLst/>
              <a:ahLst/>
              <a:cxnLst/>
              <a:rect l="0" t="0" r="0" b="0"/>
              <a:pathLst>
                <a:path w="251" h="470" extrusionOk="0">
                  <a:moveTo>
                    <a:pt x="32" y="286"/>
                  </a:moveTo>
                  <a:cubicBezTo>
                    <a:pt x="32" y="157"/>
                    <a:pt x="127" y="49"/>
                    <a:pt x="251" y="29"/>
                  </a:cubicBezTo>
                  <a:cubicBezTo>
                    <a:pt x="245" y="19"/>
                    <a:pt x="239" y="9"/>
                    <a:pt x="233" y="0"/>
                  </a:cubicBezTo>
                  <a:cubicBezTo>
                    <a:pt x="100" y="28"/>
                    <a:pt x="0" y="145"/>
                    <a:pt x="0" y="286"/>
                  </a:cubicBezTo>
                  <a:cubicBezTo>
                    <a:pt x="0" y="356"/>
                    <a:pt x="25" y="420"/>
                    <a:pt x="65" y="470"/>
                  </a:cubicBezTo>
                  <a:cubicBezTo>
                    <a:pt x="70" y="460"/>
                    <a:pt x="76" y="450"/>
                    <a:pt x="82" y="440"/>
                  </a:cubicBezTo>
                  <a:cubicBezTo>
                    <a:pt x="51" y="397"/>
                    <a:pt x="32" y="344"/>
                    <a:pt x="32" y="286"/>
                  </a:cubicBezTo>
                  <a:close/>
                </a:path>
              </a:pathLst>
            </a:custGeom>
            <a:solidFill>
              <a:srgbClr val="A1C3FA"/>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43" name="Shape 143"/>
            <p:cNvSpPr/>
            <p:nvPr/>
          </p:nvSpPr>
          <p:spPr>
            <a:xfrm rot="-3280089">
              <a:off x="3037225" y="1789647"/>
              <a:ext cx="1575644" cy="2550423"/>
            </a:xfrm>
            <a:custGeom>
              <a:avLst/>
              <a:gdLst/>
              <a:ahLst/>
              <a:cxnLst/>
              <a:rect l="0" t="0" r="0" b="0"/>
              <a:pathLst>
                <a:path w="254" h="411" extrusionOk="0">
                  <a:moveTo>
                    <a:pt x="152" y="311"/>
                  </a:moveTo>
                  <a:cubicBezTo>
                    <a:pt x="124" y="254"/>
                    <a:pt x="145" y="185"/>
                    <a:pt x="200" y="153"/>
                  </a:cubicBezTo>
                  <a:cubicBezTo>
                    <a:pt x="217" y="143"/>
                    <a:pt x="236" y="137"/>
                    <a:pt x="254" y="136"/>
                  </a:cubicBezTo>
                  <a:cubicBezTo>
                    <a:pt x="253" y="87"/>
                    <a:pt x="241" y="41"/>
                    <a:pt x="219" y="0"/>
                  </a:cubicBezTo>
                  <a:cubicBezTo>
                    <a:pt x="95" y="20"/>
                    <a:pt x="0" y="128"/>
                    <a:pt x="0" y="257"/>
                  </a:cubicBezTo>
                  <a:cubicBezTo>
                    <a:pt x="0" y="315"/>
                    <a:pt x="19" y="368"/>
                    <a:pt x="50" y="411"/>
                  </a:cubicBezTo>
                  <a:cubicBezTo>
                    <a:pt x="75" y="371"/>
                    <a:pt x="110" y="337"/>
                    <a:pt x="152" y="311"/>
                  </a:cubicBezTo>
                  <a:close/>
                </a:path>
              </a:pathLst>
            </a:custGeom>
            <a:solidFill>
              <a:srgbClr val="0944A1"/>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44" name="Shape 144"/>
            <p:cNvSpPr txBox="1"/>
            <p:nvPr/>
          </p:nvSpPr>
          <p:spPr>
            <a:xfrm rot="3725110" flipH="1">
              <a:off x="2866277" y="2863871"/>
              <a:ext cx="1577671" cy="563103"/>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GB" sz="1000">
                  <a:solidFill>
                    <a:srgbClr val="FFFFFF"/>
                  </a:solidFill>
                  <a:latin typeface="Roboto"/>
                  <a:ea typeface="Roboto"/>
                  <a:cs typeface="Roboto"/>
                  <a:sym typeface="Roboto"/>
                </a:rPr>
                <a:t>Vestibulum congue </a:t>
              </a:r>
              <a:endParaRPr sz="1000">
                <a:solidFill>
                  <a:srgbClr val="FFFFFF"/>
                </a:solidFill>
                <a:latin typeface="Roboto"/>
                <a:ea typeface="Roboto"/>
                <a:cs typeface="Roboto"/>
                <a:sym typeface="Roboto"/>
              </a:endParaRPr>
            </a:p>
          </p:txBody>
        </p:sp>
      </p:grpSp>
      <p:sp>
        <p:nvSpPr>
          <p:cNvPr id="145" name="Shape 145"/>
          <p:cNvSpPr/>
          <p:nvPr/>
        </p:nvSpPr>
        <p:spPr>
          <a:xfrm rot="103615">
            <a:off x="3916644" y="1918347"/>
            <a:ext cx="1304092" cy="1301100"/>
          </a:xfrm>
          <a:prstGeom prst="ellipse">
            <a:avLst/>
          </a:prstGeom>
          <a:solidFill>
            <a:srgbClr val="A1C3FA"/>
          </a:solidFill>
          <a:ln>
            <a:noFill/>
          </a:ln>
        </p:spPr>
        <p:txBody>
          <a:bodyPr spcFirstLastPara="1" wrap="square" lIns="91425" tIns="45700" rIns="91425" bIns="45700" anchor="ctr" anchorCtr="0">
            <a:noAutofit/>
          </a:bodyPr>
          <a:lstStyle/>
          <a:p>
            <a:pPr marL="0" lvl="0" indent="0" algn="ctr">
              <a:spcBef>
                <a:spcPts val="0"/>
              </a:spcBef>
              <a:spcAft>
                <a:spcPts val="0"/>
              </a:spcAft>
              <a:buNone/>
            </a:pPr>
            <a:r>
              <a:rPr lang="en-GB">
                <a:solidFill>
                  <a:srgbClr val="FFFFFF"/>
                </a:solidFill>
                <a:latin typeface="PT Sans Narrow"/>
                <a:ea typeface="PT Sans Narrow"/>
                <a:cs typeface="PT Sans Narrow"/>
                <a:sym typeface="PT Sans Narrow"/>
              </a:rPr>
              <a:t>Messenger  for Business</a:t>
            </a:r>
            <a:endParaRPr>
              <a:solidFill>
                <a:srgbClr val="FFFFFF"/>
              </a:solidFill>
              <a:latin typeface="PT Sans Narrow"/>
              <a:ea typeface="PT Sans Narrow"/>
              <a:cs typeface="PT Sans Narrow"/>
              <a:sym typeface="PT Sans Narrow"/>
            </a:endParaRPr>
          </a:p>
        </p:txBody>
      </p:sp>
      <p:grpSp>
        <p:nvGrpSpPr>
          <p:cNvPr id="146" name="Shape 146"/>
          <p:cNvGrpSpPr/>
          <p:nvPr/>
        </p:nvGrpSpPr>
        <p:grpSpPr>
          <a:xfrm>
            <a:off x="1917451" y="1484479"/>
            <a:ext cx="2742176" cy="2587933"/>
            <a:chOff x="1917433" y="1453653"/>
            <a:chExt cx="2742176" cy="2667697"/>
          </a:xfrm>
        </p:grpSpPr>
        <p:sp>
          <p:nvSpPr>
            <p:cNvPr id="147" name="Shape 147"/>
            <p:cNvSpPr/>
            <p:nvPr/>
          </p:nvSpPr>
          <p:spPr>
            <a:xfrm rot="-2700000">
              <a:off x="2440767" y="1711670"/>
              <a:ext cx="1621029" cy="2151664"/>
            </a:xfrm>
            <a:custGeom>
              <a:avLst/>
              <a:gdLst/>
              <a:ahLst/>
              <a:cxnLst/>
              <a:rect l="0" t="0" r="0" b="0"/>
              <a:pathLst>
                <a:path w="250" h="332" extrusionOk="0">
                  <a:moveTo>
                    <a:pt x="32" y="286"/>
                  </a:moveTo>
                  <a:cubicBezTo>
                    <a:pt x="32" y="157"/>
                    <a:pt x="127" y="49"/>
                    <a:pt x="250" y="29"/>
                  </a:cubicBezTo>
                  <a:cubicBezTo>
                    <a:pt x="245" y="19"/>
                    <a:pt x="239" y="9"/>
                    <a:pt x="232" y="0"/>
                  </a:cubicBezTo>
                  <a:cubicBezTo>
                    <a:pt x="100" y="28"/>
                    <a:pt x="0" y="145"/>
                    <a:pt x="0" y="286"/>
                  </a:cubicBezTo>
                  <a:cubicBezTo>
                    <a:pt x="0" y="302"/>
                    <a:pt x="1" y="317"/>
                    <a:pt x="3" y="332"/>
                  </a:cubicBezTo>
                  <a:cubicBezTo>
                    <a:pt x="13" y="325"/>
                    <a:pt x="23" y="319"/>
                    <a:pt x="33" y="314"/>
                  </a:cubicBezTo>
                  <a:cubicBezTo>
                    <a:pt x="33" y="305"/>
                    <a:pt x="32" y="296"/>
                    <a:pt x="32" y="286"/>
                  </a:cubicBezTo>
                  <a:close/>
                </a:path>
              </a:pathLst>
            </a:custGeom>
            <a:solidFill>
              <a:srgbClr val="A1C3FA"/>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48" name="Shape 148"/>
            <p:cNvSpPr/>
            <p:nvPr/>
          </p:nvSpPr>
          <p:spPr>
            <a:xfrm rot="-2700000">
              <a:off x="2689034" y="1771298"/>
              <a:ext cx="1575643" cy="1769691"/>
            </a:xfrm>
            <a:custGeom>
              <a:avLst/>
              <a:gdLst/>
              <a:ahLst/>
              <a:cxnLst/>
              <a:rect l="0" t="0" r="0" b="0"/>
              <a:pathLst>
                <a:path w="254" h="285" extrusionOk="0">
                  <a:moveTo>
                    <a:pt x="200" y="153"/>
                  </a:moveTo>
                  <a:cubicBezTo>
                    <a:pt x="217" y="143"/>
                    <a:pt x="236" y="137"/>
                    <a:pt x="254" y="136"/>
                  </a:cubicBezTo>
                  <a:cubicBezTo>
                    <a:pt x="253" y="87"/>
                    <a:pt x="240" y="41"/>
                    <a:pt x="218" y="0"/>
                  </a:cubicBezTo>
                  <a:cubicBezTo>
                    <a:pt x="95" y="20"/>
                    <a:pt x="0" y="128"/>
                    <a:pt x="0" y="257"/>
                  </a:cubicBezTo>
                  <a:cubicBezTo>
                    <a:pt x="0" y="267"/>
                    <a:pt x="1" y="276"/>
                    <a:pt x="1" y="285"/>
                  </a:cubicBezTo>
                  <a:cubicBezTo>
                    <a:pt x="43" y="263"/>
                    <a:pt x="90" y="251"/>
                    <a:pt x="140" y="250"/>
                  </a:cubicBezTo>
                  <a:cubicBezTo>
                    <a:pt x="142" y="211"/>
                    <a:pt x="164" y="174"/>
                    <a:pt x="200" y="153"/>
                  </a:cubicBezTo>
                  <a:close/>
                </a:path>
              </a:pathLst>
            </a:custGeom>
            <a:solidFill>
              <a:srgbClr val="0C58D3"/>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49" name="Shape 149"/>
            <p:cNvSpPr txBox="1"/>
            <p:nvPr/>
          </p:nvSpPr>
          <p:spPr>
            <a:xfrm rot="-5400000">
              <a:off x="2686908" y="2290153"/>
              <a:ext cx="1496100" cy="563100"/>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GB" sz="1000">
                  <a:solidFill>
                    <a:srgbClr val="FFFFFF"/>
                  </a:solidFill>
                  <a:latin typeface="Roboto"/>
                  <a:ea typeface="Roboto"/>
                  <a:cs typeface="Roboto"/>
                  <a:sym typeface="Roboto"/>
                </a:rPr>
                <a:t>Enable Transactions</a:t>
              </a:r>
              <a:endParaRPr sz="1000">
                <a:solidFill>
                  <a:srgbClr val="FFFFFF"/>
                </a:solidFill>
                <a:latin typeface="Roboto"/>
                <a:ea typeface="Roboto"/>
                <a:cs typeface="Roboto"/>
                <a:sym typeface="Roboto"/>
              </a:endParaRPr>
            </a:p>
          </p:txBody>
        </p:sp>
      </p:grpSp>
      <p:grpSp>
        <p:nvGrpSpPr>
          <p:cNvPr id="150" name="Shape 150"/>
          <p:cNvGrpSpPr/>
          <p:nvPr/>
        </p:nvGrpSpPr>
        <p:grpSpPr>
          <a:xfrm>
            <a:off x="3451429" y="2479990"/>
            <a:ext cx="2669123" cy="2663607"/>
            <a:chOff x="3451411" y="2479847"/>
            <a:chExt cx="2669123" cy="2745704"/>
          </a:xfrm>
        </p:grpSpPr>
        <p:sp>
          <p:nvSpPr>
            <p:cNvPr id="151" name="Shape 151"/>
            <p:cNvSpPr/>
            <p:nvPr/>
          </p:nvSpPr>
          <p:spPr>
            <a:xfrm rot="-2700000">
              <a:off x="3709147" y="3080460"/>
              <a:ext cx="2153650" cy="1621060"/>
            </a:xfrm>
            <a:custGeom>
              <a:avLst/>
              <a:gdLst/>
              <a:ahLst/>
              <a:cxnLst/>
              <a:rect l="0" t="0" r="0" b="0"/>
              <a:pathLst>
                <a:path w="333" h="250" extrusionOk="0">
                  <a:moveTo>
                    <a:pt x="287" y="218"/>
                  </a:moveTo>
                  <a:cubicBezTo>
                    <a:pt x="157" y="218"/>
                    <a:pt x="50" y="124"/>
                    <a:pt x="30" y="0"/>
                  </a:cubicBezTo>
                  <a:cubicBezTo>
                    <a:pt x="19" y="5"/>
                    <a:pt x="10" y="11"/>
                    <a:pt x="0" y="18"/>
                  </a:cubicBezTo>
                  <a:cubicBezTo>
                    <a:pt x="28" y="151"/>
                    <a:pt x="146" y="250"/>
                    <a:pt x="287" y="250"/>
                  </a:cubicBezTo>
                  <a:cubicBezTo>
                    <a:pt x="302" y="250"/>
                    <a:pt x="318" y="249"/>
                    <a:pt x="333" y="247"/>
                  </a:cubicBezTo>
                  <a:cubicBezTo>
                    <a:pt x="326" y="237"/>
                    <a:pt x="320" y="227"/>
                    <a:pt x="315" y="217"/>
                  </a:cubicBezTo>
                  <a:cubicBezTo>
                    <a:pt x="306" y="218"/>
                    <a:pt x="296" y="218"/>
                    <a:pt x="287" y="218"/>
                  </a:cubicBezTo>
                  <a:close/>
                </a:path>
              </a:pathLst>
            </a:custGeom>
            <a:solidFill>
              <a:srgbClr val="A1C3FA"/>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52" name="Shape 152"/>
            <p:cNvSpPr/>
            <p:nvPr/>
          </p:nvSpPr>
          <p:spPr>
            <a:xfrm rot="-2700000">
              <a:off x="3773733" y="2873178"/>
              <a:ext cx="1764275" cy="1573502"/>
            </a:xfrm>
            <a:custGeom>
              <a:avLst/>
              <a:gdLst/>
              <a:ahLst/>
              <a:cxnLst/>
              <a:rect l="0" t="0" r="0" b="0"/>
              <a:pathLst>
                <a:path w="285" h="254" extrusionOk="0">
                  <a:moveTo>
                    <a:pt x="152" y="54"/>
                  </a:moveTo>
                  <a:cubicBezTo>
                    <a:pt x="142" y="37"/>
                    <a:pt x="137" y="19"/>
                    <a:pt x="136" y="0"/>
                  </a:cubicBezTo>
                  <a:cubicBezTo>
                    <a:pt x="86" y="1"/>
                    <a:pt x="40" y="14"/>
                    <a:pt x="0" y="36"/>
                  </a:cubicBezTo>
                  <a:cubicBezTo>
                    <a:pt x="20" y="160"/>
                    <a:pt x="127" y="254"/>
                    <a:pt x="257" y="254"/>
                  </a:cubicBezTo>
                  <a:cubicBezTo>
                    <a:pt x="266" y="254"/>
                    <a:pt x="276" y="254"/>
                    <a:pt x="285" y="253"/>
                  </a:cubicBezTo>
                  <a:cubicBezTo>
                    <a:pt x="263" y="211"/>
                    <a:pt x="251" y="164"/>
                    <a:pt x="250" y="115"/>
                  </a:cubicBezTo>
                  <a:cubicBezTo>
                    <a:pt x="210" y="112"/>
                    <a:pt x="173" y="91"/>
                    <a:pt x="152" y="54"/>
                  </a:cubicBezTo>
                  <a:close/>
                </a:path>
              </a:pathLst>
            </a:custGeom>
            <a:solidFill>
              <a:srgbClr val="0D5DDF"/>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53" name="Shape 153"/>
            <p:cNvSpPr txBox="1"/>
            <p:nvPr/>
          </p:nvSpPr>
          <p:spPr>
            <a:xfrm>
              <a:off x="3823936" y="3427182"/>
              <a:ext cx="1496100" cy="563100"/>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GB" sz="1000">
                  <a:solidFill>
                    <a:srgbClr val="FFFFFF"/>
                  </a:solidFill>
                  <a:latin typeface="Roboto"/>
                  <a:ea typeface="Roboto"/>
                  <a:cs typeface="Roboto"/>
                  <a:sym typeface="Roboto"/>
                </a:rPr>
                <a:t>Customer Care </a:t>
              </a:r>
              <a:endParaRPr sz="1000">
                <a:solidFill>
                  <a:srgbClr val="FFFFFF"/>
                </a:solidFill>
                <a:latin typeface="Roboto"/>
                <a:ea typeface="Roboto"/>
                <a:cs typeface="Roboto"/>
                <a:sym typeface="Roboto"/>
              </a:endParaRPr>
            </a:p>
          </p:txBody>
        </p:sp>
      </p:grpSp>
      <p:grpSp>
        <p:nvGrpSpPr>
          <p:cNvPr id="154" name="Shape 154"/>
          <p:cNvGrpSpPr/>
          <p:nvPr/>
        </p:nvGrpSpPr>
        <p:grpSpPr>
          <a:xfrm>
            <a:off x="4481747" y="1065784"/>
            <a:ext cx="2744808" cy="2585281"/>
            <a:chOff x="4481729" y="1022053"/>
            <a:chExt cx="2744808" cy="2664963"/>
          </a:xfrm>
        </p:grpSpPr>
        <p:sp>
          <p:nvSpPr>
            <p:cNvPr id="155" name="Shape 155"/>
            <p:cNvSpPr/>
            <p:nvPr/>
          </p:nvSpPr>
          <p:spPr>
            <a:xfrm rot="-2700000">
              <a:off x="5085474" y="1278703"/>
              <a:ext cx="1617163" cy="2151664"/>
            </a:xfrm>
            <a:custGeom>
              <a:avLst/>
              <a:gdLst/>
              <a:ahLst/>
              <a:cxnLst/>
              <a:rect l="0" t="0" r="0" b="0"/>
              <a:pathLst>
                <a:path w="250" h="332" extrusionOk="0">
                  <a:moveTo>
                    <a:pt x="218" y="45"/>
                  </a:moveTo>
                  <a:cubicBezTo>
                    <a:pt x="218" y="175"/>
                    <a:pt x="123" y="282"/>
                    <a:pt x="0" y="303"/>
                  </a:cubicBezTo>
                  <a:cubicBezTo>
                    <a:pt x="5" y="313"/>
                    <a:pt x="11" y="323"/>
                    <a:pt x="18" y="332"/>
                  </a:cubicBezTo>
                  <a:cubicBezTo>
                    <a:pt x="150" y="304"/>
                    <a:pt x="250" y="186"/>
                    <a:pt x="250" y="45"/>
                  </a:cubicBezTo>
                  <a:cubicBezTo>
                    <a:pt x="250" y="30"/>
                    <a:pt x="248" y="15"/>
                    <a:pt x="246" y="0"/>
                  </a:cubicBezTo>
                  <a:cubicBezTo>
                    <a:pt x="237" y="6"/>
                    <a:pt x="226" y="12"/>
                    <a:pt x="216" y="18"/>
                  </a:cubicBezTo>
                  <a:cubicBezTo>
                    <a:pt x="217" y="27"/>
                    <a:pt x="218" y="36"/>
                    <a:pt x="218" y="45"/>
                  </a:cubicBezTo>
                  <a:close/>
                </a:path>
              </a:pathLst>
            </a:custGeom>
            <a:solidFill>
              <a:srgbClr val="A1C3FA"/>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56" name="Shape 156"/>
            <p:cNvSpPr/>
            <p:nvPr/>
          </p:nvSpPr>
          <p:spPr>
            <a:xfrm rot="-2700000">
              <a:off x="4874704" y="1604373"/>
              <a:ext cx="1579339" cy="1765685"/>
            </a:xfrm>
            <a:custGeom>
              <a:avLst/>
              <a:gdLst/>
              <a:ahLst/>
              <a:cxnLst/>
              <a:rect l="0" t="0" r="0" b="0"/>
              <a:pathLst>
                <a:path w="254" h="285" extrusionOk="0">
                  <a:moveTo>
                    <a:pt x="53" y="133"/>
                  </a:moveTo>
                  <a:cubicBezTo>
                    <a:pt x="37" y="142"/>
                    <a:pt x="18" y="148"/>
                    <a:pt x="0" y="149"/>
                  </a:cubicBezTo>
                  <a:cubicBezTo>
                    <a:pt x="1" y="198"/>
                    <a:pt x="14" y="244"/>
                    <a:pt x="36" y="285"/>
                  </a:cubicBezTo>
                  <a:cubicBezTo>
                    <a:pt x="159" y="264"/>
                    <a:pt x="254" y="157"/>
                    <a:pt x="254" y="27"/>
                  </a:cubicBezTo>
                  <a:cubicBezTo>
                    <a:pt x="254" y="18"/>
                    <a:pt x="253" y="9"/>
                    <a:pt x="252" y="0"/>
                  </a:cubicBezTo>
                  <a:cubicBezTo>
                    <a:pt x="211" y="21"/>
                    <a:pt x="164" y="34"/>
                    <a:pt x="114" y="34"/>
                  </a:cubicBezTo>
                  <a:cubicBezTo>
                    <a:pt x="112" y="74"/>
                    <a:pt x="90" y="111"/>
                    <a:pt x="53" y="133"/>
                  </a:cubicBezTo>
                  <a:close/>
                </a:path>
              </a:pathLst>
            </a:custGeom>
            <a:solidFill>
              <a:srgbClr val="0E65F0"/>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57" name="Shape 157"/>
            <p:cNvSpPr txBox="1"/>
            <p:nvPr/>
          </p:nvSpPr>
          <p:spPr>
            <a:xfrm rot="5400000">
              <a:off x="4960966" y="2290154"/>
              <a:ext cx="1496100" cy="563100"/>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GB" sz="1000">
                  <a:solidFill>
                    <a:srgbClr val="FFFFFF"/>
                  </a:solidFill>
                  <a:latin typeface="Roboto"/>
                  <a:ea typeface="Roboto"/>
                  <a:cs typeface="Roboto"/>
                  <a:sym typeface="Roboto"/>
                </a:rPr>
                <a:t>Acquire Customers </a:t>
              </a:r>
              <a:endParaRPr sz="1000">
                <a:solidFill>
                  <a:srgbClr val="FFFFFF"/>
                </a:solidFill>
                <a:latin typeface="Roboto"/>
                <a:ea typeface="Roboto"/>
                <a:cs typeface="Roboto"/>
                <a:sym typeface="Roboto"/>
              </a:endParaRPr>
            </a:p>
          </p:txBody>
        </p:sp>
      </p:grpSp>
      <p:grpSp>
        <p:nvGrpSpPr>
          <p:cNvPr id="158" name="Shape 158"/>
          <p:cNvGrpSpPr/>
          <p:nvPr/>
        </p:nvGrpSpPr>
        <p:grpSpPr>
          <a:xfrm>
            <a:off x="3026189" y="-103"/>
            <a:ext cx="2655026" cy="2658154"/>
            <a:chOff x="3026172" y="-76686"/>
            <a:chExt cx="2655026" cy="2740082"/>
          </a:xfrm>
        </p:grpSpPr>
        <p:sp>
          <p:nvSpPr>
            <p:cNvPr id="159" name="Shape 159"/>
            <p:cNvSpPr/>
            <p:nvPr/>
          </p:nvSpPr>
          <p:spPr>
            <a:xfrm rot="-2700000">
              <a:off x="3282650" y="444474"/>
              <a:ext cx="2142068" cy="1612705"/>
            </a:xfrm>
            <a:custGeom>
              <a:avLst/>
              <a:gdLst/>
              <a:ahLst/>
              <a:cxnLst/>
              <a:rect l="0" t="0" r="0" b="0"/>
              <a:pathLst>
                <a:path w="331" h="249" extrusionOk="0">
                  <a:moveTo>
                    <a:pt x="45" y="32"/>
                  </a:moveTo>
                  <a:cubicBezTo>
                    <a:pt x="174" y="32"/>
                    <a:pt x="281" y="126"/>
                    <a:pt x="302" y="249"/>
                  </a:cubicBezTo>
                  <a:cubicBezTo>
                    <a:pt x="312" y="244"/>
                    <a:pt x="322" y="238"/>
                    <a:pt x="331" y="231"/>
                  </a:cubicBezTo>
                  <a:cubicBezTo>
                    <a:pt x="303" y="99"/>
                    <a:pt x="186" y="0"/>
                    <a:pt x="45" y="0"/>
                  </a:cubicBezTo>
                  <a:cubicBezTo>
                    <a:pt x="29" y="0"/>
                    <a:pt x="14" y="1"/>
                    <a:pt x="0" y="3"/>
                  </a:cubicBezTo>
                  <a:cubicBezTo>
                    <a:pt x="6" y="13"/>
                    <a:pt x="12" y="23"/>
                    <a:pt x="17" y="33"/>
                  </a:cubicBezTo>
                  <a:cubicBezTo>
                    <a:pt x="26" y="32"/>
                    <a:pt x="36" y="32"/>
                    <a:pt x="45" y="32"/>
                  </a:cubicBezTo>
                  <a:close/>
                </a:path>
              </a:pathLst>
            </a:custGeom>
            <a:solidFill>
              <a:srgbClr val="A1C3FA"/>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60" name="Shape 160"/>
            <p:cNvSpPr/>
            <p:nvPr/>
          </p:nvSpPr>
          <p:spPr>
            <a:xfrm rot="-2700000">
              <a:off x="3599956" y="695260"/>
              <a:ext cx="1767975" cy="1573496"/>
            </a:xfrm>
            <a:custGeom>
              <a:avLst/>
              <a:gdLst/>
              <a:ahLst/>
              <a:cxnLst/>
              <a:rect l="0" t="0" r="0" b="0"/>
              <a:pathLst>
                <a:path w="285" h="253" extrusionOk="0">
                  <a:moveTo>
                    <a:pt x="28" y="0"/>
                  </a:moveTo>
                  <a:cubicBezTo>
                    <a:pt x="19" y="0"/>
                    <a:pt x="9" y="0"/>
                    <a:pt x="0" y="1"/>
                  </a:cubicBezTo>
                  <a:cubicBezTo>
                    <a:pt x="22" y="43"/>
                    <a:pt x="34" y="90"/>
                    <a:pt x="35" y="140"/>
                  </a:cubicBezTo>
                  <a:cubicBezTo>
                    <a:pt x="74" y="142"/>
                    <a:pt x="112" y="163"/>
                    <a:pt x="133" y="200"/>
                  </a:cubicBezTo>
                  <a:cubicBezTo>
                    <a:pt x="143" y="217"/>
                    <a:pt x="148" y="235"/>
                    <a:pt x="149" y="253"/>
                  </a:cubicBezTo>
                  <a:cubicBezTo>
                    <a:pt x="198" y="252"/>
                    <a:pt x="244" y="239"/>
                    <a:pt x="285" y="217"/>
                  </a:cubicBezTo>
                  <a:cubicBezTo>
                    <a:pt x="264" y="94"/>
                    <a:pt x="157" y="0"/>
                    <a:pt x="28" y="0"/>
                  </a:cubicBezTo>
                  <a:close/>
                </a:path>
              </a:pathLst>
            </a:custGeom>
            <a:solidFill>
              <a:srgbClr val="0944A1"/>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61" name="Shape 161"/>
            <p:cNvSpPr txBox="1"/>
            <p:nvPr/>
          </p:nvSpPr>
          <p:spPr>
            <a:xfrm>
              <a:off x="3823913" y="1153125"/>
              <a:ext cx="1496100" cy="563100"/>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GB" sz="1000">
                  <a:solidFill>
                    <a:srgbClr val="FFFFFF"/>
                  </a:solidFill>
                  <a:latin typeface="Roboto"/>
                  <a:ea typeface="Roboto"/>
                  <a:cs typeface="Roboto"/>
                  <a:sym typeface="Roboto"/>
                </a:rPr>
                <a:t>Drive Awareness</a:t>
              </a:r>
              <a:endParaRPr sz="1000">
                <a:solidFill>
                  <a:srgbClr val="FFFFFF"/>
                </a:solidFill>
                <a:latin typeface="Roboto"/>
                <a:ea typeface="Roboto"/>
                <a:cs typeface="Roboto"/>
                <a:sym typeface="Roboto"/>
              </a:endParaRPr>
            </a:p>
          </p:txBody>
        </p:sp>
      </p:grpSp>
      <p:sp>
        <p:nvSpPr>
          <p:cNvPr id="162" name="Shape 162"/>
          <p:cNvSpPr txBox="1"/>
          <p:nvPr/>
        </p:nvSpPr>
        <p:spPr>
          <a:xfrm>
            <a:off x="3132188" y="5100"/>
            <a:ext cx="2744700" cy="5334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GB" b="1">
                <a:solidFill>
                  <a:srgbClr val="FFFFFF"/>
                </a:solidFill>
                <a:latin typeface="Calibri"/>
                <a:ea typeface="Calibri"/>
                <a:cs typeface="Calibri"/>
                <a:sym typeface="Calibri"/>
              </a:rPr>
              <a:t>63% of people are messaging more than they did two years ago</a:t>
            </a:r>
            <a:endParaRPr b="1">
              <a:solidFill>
                <a:srgbClr val="FFFFFF"/>
              </a:solidFill>
              <a:latin typeface="Calibri"/>
              <a:ea typeface="Calibri"/>
              <a:cs typeface="Calibri"/>
              <a:sym typeface="Calibri"/>
            </a:endParaRPr>
          </a:p>
        </p:txBody>
      </p:sp>
      <p:sp>
        <p:nvSpPr>
          <p:cNvPr id="163" name="Shape 163"/>
          <p:cNvSpPr txBox="1"/>
          <p:nvPr/>
        </p:nvSpPr>
        <p:spPr>
          <a:xfrm>
            <a:off x="6399288" y="2183725"/>
            <a:ext cx="2744700" cy="53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FFFFFF"/>
                </a:solidFill>
                <a:latin typeface="Calibri"/>
                <a:ea typeface="Calibri"/>
                <a:cs typeface="Calibri"/>
                <a:sym typeface="Calibri"/>
              </a:rPr>
              <a:t>80% of adults and 91% of teens use messaging apps every day</a:t>
            </a:r>
            <a:endParaRPr b="1">
              <a:solidFill>
                <a:srgbClr val="FFFFFF"/>
              </a:solidFill>
              <a:latin typeface="Calibri"/>
              <a:ea typeface="Calibri"/>
              <a:cs typeface="Calibri"/>
              <a:sym typeface="Calibri"/>
            </a:endParaRPr>
          </a:p>
        </p:txBody>
      </p:sp>
      <p:sp>
        <p:nvSpPr>
          <p:cNvPr id="164" name="Shape 164"/>
          <p:cNvSpPr txBox="1"/>
          <p:nvPr/>
        </p:nvSpPr>
        <p:spPr>
          <a:xfrm>
            <a:off x="-8612" y="2297950"/>
            <a:ext cx="2744700" cy="53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FFFFFF"/>
                </a:solidFill>
                <a:latin typeface="Calibri"/>
                <a:ea typeface="Calibri"/>
                <a:cs typeface="Calibri"/>
                <a:sym typeface="Calibri"/>
              </a:rPr>
              <a:t>53% of people are more likely to shop with a business they can message</a:t>
            </a:r>
            <a:endParaRPr b="1">
              <a:solidFill>
                <a:srgbClr val="FFFFFF"/>
              </a:solidFill>
              <a:latin typeface="Calibri"/>
              <a:ea typeface="Calibri"/>
              <a:cs typeface="Calibri"/>
              <a:sym typeface="Calibri"/>
            </a:endParaRPr>
          </a:p>
        </p:txBody>
      </p:sp>
      <p:sp>
        <p:nvSpPr>
          <p:cNvPr id="165" name="Shape 165"/>
          <p:cNvSpPr txBox="1"/>
          <p:nvPr/>
        </p:nvSpPr>
        <p:spPr>
          <a:xfrm>
            <a:off x="3199650" y="4505800"/>
            <a:ext cx="3015900" cy="53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solidFill>
                  <a:srgbClr val="FFFFFF"/>
                </a:solidFill>
                <a:latin typeface="Calibri"/>
                <a:ea typeface="Calibri"/>
                <a:cs typeface="Calibri"/>
                <a:sym typeface="Calibri"/>
              </a:rPr>
              <a:t>56% of people would rather message than call customer service</a:t>
            </a:r>
            <a:endParaRPr b="1">
              <a:solidFill>
                <a:srgbClr val="FFFFFF"/>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B5998">
            <a:alpha val="98460"/>
          </a:srgbClr>
        </a:solidFill>
        <a:effectLst/>
      </p:bgPr>
    </p:bg>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GB" sz="3600" b="1">
                <a:solidFill>
                  <a:srgbClr val="FFFFFF"/>
                </a:solidFill>
                <a:latin typeface="Calibri"/>
                <a:ea typeface="Calibri"/>
                <a:cs typeface="Calibri"/>
                <a:sym typeface="Calibri"/>
              </a:rPr>
              <a:t>How can they make more $?</a:t>
            </a:r>
            <a:endParaRPr sz="3600" b="1">
              <a:solidFill>
                <a:srgbClr val="FFFFFF"/>
              </a:solidFill>
              <a:latin typeface="Calibri"/>
              <a:ea typeface="Calibri"/>
              <a:cs typeface="Calibri"/>
              <a:sym typeface="Calibri"/>
            </a:endParaRPr>
          </a:p>
        </p:txBody>
      </p:sp>
      <p:sp>
        <p:nvSpPr>
          <p:cNvPr id="171" name="Shape 171"/>
          <p:cNvSpPr txBox="1">
            <a:spLocks noGrp="1"/>
          </p:cNvSpPr>
          <p:nvPr>
            <p:ph type="body" idx="1"/>
          </p:nvPr>
        </p:nvSpPr>
        <p:spPr>
          <a:xfrm>
            <a:off x="311700" y="1292525"/>
            <a:ext cx="4220100" cy="3416400"/>
          </a:xfrm>
          <a:prstGeom prst="rect">
            <a:avLst/>
          </a:prstGeom>
        </p:spPr>
        <p:txBody>
          <a:bodyPr spcFirstLastPara="1" wrap="square" lIns="91425" tIns="91425" rIns="91425" bIns="91425" anchor="t" anchorCtr="0">
            <a:noAutofit/>
          </a:bodyPr>
          <a:lstStyle/>
          <a:p>
            <a:pPr marL="457200" lvl="0" indent="-317500" rtl="0">
              <a:lnSpc>
                <a:spcPct val="100000"/>
              </a:lnSpc>
              <a:spcBef>
                <a:spcPts val="0"/>
              </a:spcBef>
              <a:spcAft>
                <a:spcPts val="0"/>
              </a:spcAft>
              <a:buClr>
                <a:srgbClr val="FFFFFF"/>
              </a:buClr>
              <a:buSzPts val="1400"/>
              <a:buFont typeface="Calibri"/>
              <a:buChar char="●"/>
            </a:pPr>
            <a:r>
              <a:rPr lang="en-GB">
                <a:solidFill>
                  <a:schemeClr val="lt1"/>
                </a:solidFill>
                <a:latin typeface="Calibri"/>
                <a:ea typeface="Calibri"/>
                <a:cs typeface="Calibri"/>
                <a:sym typeface="Calibri"/>
              </a:rPr>
              <a:t>Becoming the yellow pages of businesses</a:t>
            </a:r>
            <a:endParaRPr>
              <a:solidFill>
                <a:schemeClr val="lt1"/>
              </a:solidFill>
              <a:latin typeface="Calibri"/>
              <a:ea typeface="Calibri"/>
              <a:cs typeface="Calibri"/>
              <a:sym typeface="Calibri"/>
            </a:endParaRPr>
          </a:p>
          <a:p>
            <a:pPr marL="457200" lvl="0" indent="-317500" rtl="0">
              <a:spcBef>
                <a:spcPts val="0"/>
              </a:spcBef>
              <a:spcAft>
                <a:spcPts val="0"/>
              </a:spcAft>
              <a:buClr>
                <a:srgbClr val="FFFFFF"/>
              </a:buClr>
              <a:buSzPts val="1400"/>
              <a:buFont typeface="Calibri"/>
              <a:buChar char="●"/>
            </a:pPr>
            <a:r>
              <a:rPr lang="en-GB">
                <a:solidFill>
                  <a:srgbClr val="FFFFFF"/>
                </a:solidFill>
                <a:latin typeface="Calibri"/>
                <a:ea typeface="Calibri"/>
                <a:cs typeface="Calibri"/>
                <a:sym typeface="Calibri"/>
              </a:rPr>
              <a:t>Focus on generating revenue from users</a:t>
            </a:r>
            <a:endParaRPr>
              <a:solidFill>
                <a:srgbClr val="FFFFFF"/>
              </a:solidFill>
              <a:latin typeface="Calibri"/>
              <a:ea typeface="Calibri"/>
              <a:cs typeface="Calibri"/>
              <a:sym typeface="Calibri"/>
            </a:endParaRPr>
          </a:p>
          <a:p>
            <a:pPr marL="914400" lvl="1" indent="-317500" rtl="0">
              <a:spcBef>
                <a:spcPts val="0"/>
              </a:spcBef>
              <a:spcAft>
                <a:spcPts val="0"/>
              </a:spcAft>
              <a:buClr>
                <a:srgbClr val="FFFFFF"/>
              </a:buClr>
              <a:buSzPts val="1400"/>
              <a:buFont typeface="Calibri"/>
              <a:buChar char="○"/>
            </a:pPr>
            <a:r>
              <a:rPr lang="en-GB">
                <a:solidFill>
                  <a:srgbClr val="FFFFFF"/>
                </a:solidFill>
                <a:latin typeface="Calibri"/>
                <a:ea typeface="Calibri"/>
                <a:cs typeface="Calibri"/>
                <a:sym typeface="Calibri"/>
              </a:rPr>
              <a:t>Charge users for better experience like ad-free feeds, privacy</a:t>
            </a:r>
            <a:endParaRPr>
              <a:solidFill>
                <a:srgbClr val="FFFFFF"/>
              </a:solidFill>
              <a:latin typeface="Calibri"/>
              <a:ea typeface="Calibri"/>
              <a:cs typeface="Calibri"/>
              <a:sym typeface="Calibri"/>
            </a:endParaRPr>
          </a:p>
          <a:p>
            <a:pPr marL="914400" marR="0" lvl="1" indent="-342900" algn="l" rtl="0">
              <a:lnSpc>
                <a:spcPct val="115000"/>
              </a:lnSpc>
              <a:spcBef>
                <a:spcPts val="0"/>
              </a:spcBef>
              <a:spcAft>
                <a:spcPts val="0"/>
              </a:spcAft>
              <a:buClr>
                <a:srgbClr val="FFFFFF"/>
              </a:buClr>
              <a:buSzPts val="1800"/>
              <a:buFont typeface="Calibri"/>
              <a:buChar char="○"/>
            </a:pPr>
            <a:r>
              <a:rPr lang="en-GB">
                <a:solidFill>
                  <a:srgbClr val="FFFFFF"/>
                </a:solidFill>
                <a:latin typeface="Calibri"/>
                <a:ea typeface="Calibri"/>
                <a:cs typeface="Calibri"/>
                <a:sym typeface="Calibri"/>
              </a:rPr>
              <a:t>Pay for  authenticated, private and trusted conversations with medical and other sensitive services.</a:t>
            </a:r>
            <a:endParaRPr>
              <a:solidFill>
                <a:srgbClr val="FFFFFF"/>
              </a:solidFill>
              <a:latin typeface="Calibri"/>
              <a:ea typeface="Calibri"/>
              <a:cs typeface="Calibri"/>
              <a:sym typeface="Calibri"/>
            </a:endParaRPr>
          </a:p>
          <a:p>
            <a:pPr marL="457200" lvl="0" indent="-342900" rtl="0">
              <a:spcBef>
                <a:spcPts val="0"/>
              </a:spcBef>
              <a:spcAft>
                <a:spcPts val="0"/>
              </a:spcAft>
              <a:buClr>
                <a:srgbClr val="FFFFFF"/>
              </a:buClr>
              <a:buSzPts val="1800"/>
              <a:buFont typeface="Calibri"/>
              <a:buChar char="●"/>
            </a:pPr>
            <a:r>
              <a:rPr lang="en-GB">
                <a:solidFill>
                  <a:schemeClr val="lt1"/>
                </a:solidFill>
                <a:latin typeface="Calibri"/>
                <a:ea typeface="Calibri"/>
                <a:cs typeface="Calibri"/>
                <a:sym typeface="Calibri"/>
              </a:rPr>
              <a:t>Payments platform - once the no. of transactions hits a target</a:t>
            </a:r>
            <a:endParaRPr>
              <a:solidFill>
                <a:srgbClr val="FFFFFF"/>
              </a:solidFill>
              <a:latin typeface="Calibri"/>
              <a:ea typeface="Calibri"/>
              <a:cs typeface="Calibri"/>
              <a:sym typeface="Calibri"/>
            </a:endParaRPr>
          </a:p>
        </p:txBody>
      </p:sp>
      <p:pic>
        <p:nvPicPr>
          <p:cNvPr id="172" name="Shape 172"/>
          <p:cNvPicPr preferRelativeResize="0"/>
          <p:nvPr/>
        </p:nvPicPr>
        <p:blipFill>
          <a:blip r:embed="rId3">
            <a:alphaModFix/>
          </a:blip>
          <a:stretch>
            <a:fillRect/>
          </a:stretch>
        </p:blipFill>
        <p:spPr>
          <a:xfrm>
            <a:off x="4669100" y="1370300"/>
            <a:ext cx="4004700" cy="3148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8" name="Shape 17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179" name="Shape 179"/>
          <p:cNvPicPr preferRelativeResize="0"/>
          <p:nvPr/>
        </p:nvPicPr>
        <p:blipFill>
          <a:blip r:embed="rId3">
            <a:alphaModFix/>
          </a:blip>
          <a:stretch>
            <a:fillRect/>
          </a:stretch>
        </p:blipFill>
        <p:spPr>
          <a:xfrm>
            <a:off x="0" y="0"/>
            <a:ext cx="9143999" cy="5143500"/>
          </a:xfrm>
          <a:prstGeom prst="rect">
            <a:avLst/>
          </a:prstGeom>
          <a:noFill/>
          <a:ln>
            <a:noFill/>
          </a:ln>
        </p:spPr>
      </p:pic>
      <p:sp>
        <p:nvSpPr>
          <p:cNvPr id="180" name="Shape 180"/>
          <p:cNvSpPr txBox="1"/>
          <p:nvPr/>
        </p:nvSpPr>
        <p:spPr>
          <a:xfrm>
            <a:off x="1312200" y="637700"/>
            <a:ext cx="6519600" cy="676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4800" b="1">
                <a:solidFill>
                  <a:srgbClr val="151515"/>
                </a:solidFill>
                <a:latin typeface="Calibri"/>
                <a:ea typeface="Calibri"/>
                <a:cs typeface="Calibri"/>
                <a:sym typeface="Calibri"/>
              </a:rPr>
              <a:t>IN KOREA, </a:t>
            </a:r>
            <a:endParaRPr sz="4800" b="1">
              <a:solidFill>
                <a:srgbClr val="151515"/>
              </a:solidFill>
              <a:latin typeface="Calibri"/>
              <a:ea typeface="Calibri"/>
              <a:cs typeface="Calibri"/>
              <a:sym typeface="Calibri"/>
            </a:endParaRPr>
          </a:p>
          <a:p>
            <a:pPr marL="0" lvl="0" indent="0" algn="ctr" rtl="0">
              <a:lnSpc>
                <a:spcPct val="100000"/>
              </a:lnSpc>
              <a:spcBef>
                <a:spcPts val="800"/>
              </a:spcBef>
              <a:spcAft>
                <a:spcPts val="0"/>
              </a:spcAft>
              <a:buClr>
                <a:schemeClr val="dk1"/>
              </a:buClr>
              <a:buSzPts val="1100"/>
              <a:buFont typeface="Arial"/>
              <a:buNone/>
            </a:pPr>
            <a:r>
              <a:rPr lang="en-GB" sz="4800" b="1">
                <a:solidFill>
                  <a:srgbClr val="151515"/>
                </a:solidFill>
                <a:latin typeface="Calibri"/>
                <a:ea typeface="Calibri"/>
                <a:cs typeface="Calibri"/>
                <a:sym typeface="Calibri"/>
              </a:rPr>
              <a:t>TEXT ME &lt;=&gt; KATALK ME</a:t>
            </a:r>
            <a:endParaRPr sz="4800" b="1">
              <a:solidFill>
                <a:srgbClr val="151515"/>
              </a:solidFill>
              <a:latin typeface="Calibri"/>
              <a:ea typeface="Calibri"/>
              <a:cs typeface="Calibri"/>
              <a:sym typeface="Calibri"/>
            </a:endParaRPr>
          </a:p>
          <a:p>
            <a:pPr marL="0" lvl="0" indent="0">
              <a:lnSpc>
                <a:spcPct val="100000"/>
              </a:lnSpc>
              <a:spcBef>
                <a:spcPts val="800"/>
              </a:spcBef>
              <a:spcAft>
                <a:spcPts val="0"/>
              </a:spcAft>
              <a:buNone/>
            </a:pPr>
            <a:endParaRPr sz="4800" b="1">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E9D51E">
                <a:alpha val="67058"/>
              </a:srgbClr>
            </a:gs>
            <a:gs pos="100000">
              <a:srgbClr val="D2BF1A">
                <a:alpha val="67058"/>
              </a:srgbClr>
            </a:gs>
          </a:gsLst>
          <a:path path="circle">
            <a:fillToRect l="50000" t="50000" r="50000" b="50000"/>
          </a:path>
          <a:tileRect/>
        </a:gradFill>
        <a:effectLst/>
      </p:bgPr>
    </p:bg>
    <p:spTree>
      <p:nvGrpSpPr>
        <p:cNvPr id="1" name="Shape 184"/>
        <p:cNvGrpSpPr/>
        <p:nvPr/>
      </p:nvGrpSpPr>
      <p:grpSpPr>
        <a:xfrm>
          <a:off x="0" y="0"/>
          <a:ext cx="0" cy="0"/>
          <a:chOff x="0" y="0"/>
          <a:chExt cx="0" cy="0"/>
        </a:xfrm>
      </p:grpSpPr>
      <p:pic>
        <p:nvPicPr>
          <p:cNvPr id="185" name="Shape 185"/>
          <p:cNvPicPr preferRelativeResize="0"/>
          <p:nvPr/>
        </p:nvPicPr>
        <p:blipFill rotWithShape="1">
          <a:blip r:embed="rId3">
            <a:alphaModFix/>
          </a:blip>
          <a:srcRect l="41998" b="44410"/>
          <a:stretch/>
        </p:blipFill>
        <p:spPr>
          <a:xfrm>
            <a:off x="0" y="-76200"/>
            <a:ext cx="9143999" cy="5143500"/>
          </a:xfrm>
          <a:prstGeom prst="rect">
            <a:avLst/>
          </a:prstGeom>
          <a:noFill/>
          <a:ln>
            <a:noFill/>
          </a:ln>
        </p:spPr>
      </p:pic>
      <p:sp>
        <p:nvSpPr>
          <p:cNvPr id="186" name="Shape 186"/>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GB" sz="3000" b="1">
                <a:latin typeface="Calibri"/>
                <a:ea typeface="Calibri"/>
                <a:cs typeface="Calibri"/>
                <a:sym typeface="Calibri"/>
              </a:rPr>
              <a:t>Why haven’t I heard of it? </a:t>
            </a:r>
            <a:endParaRPr sz="3000" b="1">
              <a:latin typeface="Calibri"/>
              <a:ea typeface="Calibri"/>
              <a:cs typeface="Calibri"/>
              <a:sym typeface="Calibri"/>
            </a:endParaRPr>
          </a:p>
        </p:txBody>
      </p:sp>
      <p:pic>
        <p:nvPicPr>
          <p:cNvPr id="187" name="Shape 187"/>
          <p:cNvPicPr preferRelativeResize="0"/>
          <p:nvPr/>
        </p:nvPicPr>
        <p:blipFill rotWithShape="1">
          <a:blip r:embed="rId4">
            <a:alphaModFix/>
          </a:blip>
          <a:srcRect b="2381"/>
          <a:stretch/>
        </p:blipFill>
        <p:spPr>
          <a:xfrm>
            <a:off x="3302675" y="1335357"/>
            <a:ext cx="5603725" cy="3127393"/>
          </a:xfrm>
          <a:prstGeom prst="rect">
            <a:avLst/>
          </a:prstGeom>
          <a:noFill/>
          <a:ln w="9525" cap="flat" cmpd="sng">
            <a:solidFill>
              <a:srgbClr val="000000"/>
            </a:solidFill>
            <a:prstDash val="solid"/>
            <a:round/>
            <a:headEnd type="none" w="sm" len="sm"/>
            <a:tailEnd type="none" w="sm" len="sm"/>
          </a:ln>
          <a:effectLst>
            <a:outerShdw blurRad="57150" dist="76200" dir="2940000" algn="bl" rotWithShape="0">
              <a:srgbClr val="000000">
                <a:alpha val="87000"/>
              </a:srgbClr>
            </a:outerShdw>
          </a:effectLst>
        </p:spPr>
      </p:pic>
      <p:pic>
        <p:nvPicPr>
          <p:cNvPr id="188" name="Shape 188"/>
          <p:cNvPicPr preferRelativeResize="0"/>
          <p:nvPr/>
        </p:nvPicPr>
        <p:blipFill>
          <a:blip r:embed="rId5">
            <a:alphaModFix/>
          </a:blip>
          <a:stretch>
            <a:fillRect/>
          </a:stretch>
        </p:blipFill>
        <p:spPr>
          <a:xfrm>
            <a:off x="608100" y="1093925"/>
            <a:ext cx="2361125" cy="2187975"/>
          </a:xfrm>
          <a:prstGeom prst="rect">
            <a:avLst/>
          </a:prstGeom>
          <a:noFill/>
          <a:ln>
            <a:noFill/>
          </a:ln>
        </p:spPr>
      </p:pic>
      <p:sp>
        <p:nvSpPr>
          <p:cNvPr id="189" name="Shape 189"/>
          <p:cNvSpPr txBox="1">
            <a:spLocks noGrp="1"/>
          </p:cNvSpPr>
          <p:nvPr>
            <p:ph type="title"/>
          </p:nvPr>
        </p:nvSpPr>
        <p:spPr>
          <a:xfrm>
            <a:off x="52625" y="3541150"/>
            <a:ext cx="2048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b="1">
                <a:latin typeface="Calibri"/>
                <a:ea typeface="Calibri"/>
                <a:cs typeface="Calibri"/>
                <a:sym typeface="Calibri"/>
              </a:rPr>
              <a:t>Launched</a:t>
            </a:r>
            <a:endParaRPr sz="1400" b="1">
              <a:latin typeface="Calibri"/>
              <a:ea typeface="Calibri"/>
              <a:cs typeface="Calibri"/>
              <a:sym typeface="Calibri"/>
            </a:endParaRPr>
          </a:p>
          <a:p>
            <a:pPr marL="0" lvl="0" indent="0" algn="l" rtl="0">
              <a:spcBef>
                <a:spcPts val="0"/>
              </a:spcBef>
              <a:spcAft>
                <a:spcPts val="0"/>
              </a:spcAft>
              <a:buNone/>
            </a:pPr>
            <a:endParaRPr sz="1400" b="1">
              <a:latin typeface="Calibri"/>
              <a:ea typeface="Calibri"/>
              <a:cs typeface="Calibri"/>
              <a:sym typeface="Calibri"/>
            </a:endParaRPr>
          </a:p>
          <a:p>
            <a:pPr marL="0" lvl="0" indent="0" algn="l" rtl="0">
              <a:spcBef>
                <a:spcPts val="0"/>
              </a:spcBef>
              <a:spcAft>
                <a:spcPts val="0"/>
              </a:spcAft>
              <a:buNone/>
            </a:pPr>
            <a:r>
              <a:rPr lang="en-GB" sz="1400" b="1">
                <a:latin typeface="Calibri"/>
                <a:ea typeface="Calibri"/>
                <a:cs typeface="Calibri"/>
                <a:sym typeface="Calibri"/>
              </a:rPr>
              <a:t>Key Market</a:t>
            </a:r>
            <a:endParaRPr sz="1400" b="1">
              <a:latin typeface="Calibri"/>
              <a:ea typeface="Calibri"/>
              <a:cs typeface="Calibri"/>
              <a:sym typeface="Calibri"/>
            </a:endParaRPr>
          </a:p>
          <a:p>
            <a:pPr marL="0" lvl="0" indent="0" algn="l" rtl="0">
              <a:spcBef>
                <a:spcPts val="0"/>
              </a:spcBef>
              <a:spcAft>
                <a:spcPts val="0"/>
              </a:spcAft>
              <a:buNone/>
            </a:pPr>
            <a:endParaRPr sz="1400" b="1">
              <a:latin typeface="Calibri"/>
              <a:ea typeface="Calibri"/>
              <a:cs typeface="Calibri"/>
              <a:sym typeface="Calibri"/>
            </a:endParaRPr>
          </a:p>
          <a:p>
            <a:pPr marL="0" lvl="0" indent="0" algn="l" rtl="0">
              <a:spcBef>
                <a:spcPts val="0"/>
              </a:spcBef>
              <a:spcAft>
                <a:spcPts val="0"/>
              </a:spcAft>
              <a:buNone/>
            </a:pPr>
            <a:r>
              <a:rPr lang="en-GB" sz="1400" b="1">
                <a:latin typeface="Calibri"/>
                <a:ea typeface="Calibri"/>
                <a:cs typeface="Calibri"/>
                <a:sym typeface="Calibri"/>
              </a:rPr>
              <a:t>Total Users</a:t>
            </a:r>
            <a:endParaRPr sz="1400" b="1">
              <a:latin typeface="Calibri"/>
              <a:ea typeface="Calibri"/>
              <a:cs typeface="Calibri"/>
              <a:sym typeface="Calibri"/>
            </a:endParaRPr>
          </a:p>
        </p:txBody>
      </p:sp>
      <p:sp>
        <p:nvSpPr>
          <p:cNvPr id="190" name="Shape 190"/>
          <p:cNvSpPr txBox="1">
            <a:spLocks noGrp="1"/>
          </p:cNvSpPr>
          <p:nvPr>
            <p:ph type="title"/>
          </p:nvPr>
        </p:nvSpPr>
        <p:spPr>
          <a:xfrm>
            <a:off x="1125425" y="3510200"/>
            <a:ext cx="2048100" cy="40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1">
                <a:latin typeface="Calibri"/>
                <a:ea typeface="Calibri"/>
                <a:cs typeface="Calibri"/>
                <a:sym typeface="Calibri"/>
              </a:rPr>
              <a:t>2010</a:t>
            </a:r>
            <a:endParaRPr sz="1800" b="1">
              <a:latin typeface="Calibri"/>
              <a:ea typeface="Calibri"/>
              <a:cs typeface="Calibri"/>
              <a:sym typeface="Calibri"/>
            </a:endParaRPr>
          </a:p>
        </p:txBody>
      </p:sp>
      <p:sp>
        <p:nvSpPr>
          <p:cNvPr id="191" name="Shape 191"/>
          <p:cNvSpPr txBox="1">
            <a:spLocks noGrp="1"/>
          </p:cNvSpPr>
          <p:nvPr>
            <p:ph type="title"/>
          </p:nvPr>
        </p:nvSpPr>
        <p:spPr>
          <a:xfrm>
            <a:off x="1125425" y="3941650"/>
            <a:ext cx="2048100" cy="40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1">
                <a:latin typeface="Calibri"/>
                <a:ea typeface="Calibri"/>
                <a:cs typeface="Calibri"/>
                <a:sym typeface="Calibri"/>
              </a:rPr>
              <a:t>South Korea</a:t>
            </a:r>
            <a:endParaRPr sz="1800" b="1">
              <a:latin typeface="Calibri"/>
              <a:ea typeface="Calibri"/>
              <a:cs typeface="Calibri"/>
              <a:sym typeface="Calibri"/>
            </a:endParaRPr>
          </a:p>
        </p:txBody>
      </p:sp>
      <p:sp>
        <p:nvSpPr>
          <p:cNvPr id="192" name="Shape 192"/>
          <p:cNvSpPr txBox="1">
            <a:spLocks noGrp="1"/>
          </p:cNvSpPr>
          <p:nvPr>
            <p:ph type="title"/>
          </p:nvPr>
        </p:nvSpPr>
        <p:spPr>
          <a:xfrm>
            <a:off x="1102575" y="4373100"/>
            <a:ext cx="2048100" cy="40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1">
                <a:latin typeface="Calibri"/>
                <a:ea typeface="Calibri"/>
                <a:cs typeface="Calibri"/>
                <a:sym typeface="Calibri"/>
              </a:rPr>
              <a:t>97% of Korea</a:t>
            </a:r>
            <a:endParaRPr sz="1800" b="1">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E9D51E">
                <a:alpha val="67058"/>
              </a:srgbClr>
            </a:gs>
            <a:gs pos="100000">
              <a:srgbClr val="D2BF1A">
                <a:alpha val="67058"/>
              </a:srgbClr>
            </a:gs>
          </a:gsLst>
          <a:path path="circle">
            <a:fillToRect l="50000" t="50000" r="50000" b="50000"/>
          </a:path>
          <a:tileRect/>
        </a:gradFill>
        <a:effectLst/>
      </p:bgPr>
    </p:bg>
    <p:spTree>
      <p:nvGrpSpPr>
        <p:cNvPr id="1" name="Shape 196"/>
        <p:cNvGrpSpPr/>
        <p:nvPr/>
      </p:nvGrpSpPr>
      <p:grpSpPr>
        <a:xfrm>
          <a:off x="0" y="0"/>
          <a:ext cx="0" cy="0"/>
          <a:chOff x="0" y="0"/>
          <a:chExt cx="0" cy="0"/>
        </a:xfrm>
      </p:grpSpPr>
      <p:pic>
        <p:nvPicPr>
          <p:cNvPr id="197" name="Shape 197"/>
          <p:cNvPicPr preferRelativeResize="0"/>
          <p:nvPr/>
        </p:nvPicPr>
        <p:blipFill rotWithShape="1">
          <a:blip r:embed="rId3">
            <a:alphaModFix/>
          </a:blip>
          <a:srcRect l="41998" b="44410"/>
          <a:stretch/>
        </p:blipFill>
        <p:spPr>
          <a:xfrm>
            <a:off x="0" y="0"/>
            <a:ext cx="9143999" cy="5143500"/>
          </a:xfrm>
          <a:prstGeom prst="rect">
            <a:avLst/>
          </a:prstGeom>
          <a:noFill/>
          <a:ln>
            <a:noFill/>
          </a:ln>
        </p:spPr>
      </p:pic>
      <p:sp>
        <p:nvSpPr>
          <p:cNvPr id="198" name="Shape 198"/>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sz="3000" b="1">
                <a:latin typeface="Calibri"/>
                <a:ea typeface="Calibri"/>
                <a:cs typeface="Calibri"/>
                <a:sym typeface="Calibri"/>
              </a:rPr>
              <a:t>So, let’s KaTalk!</a:t>
            </a:r>
            <a:endParaRPr sz="3000" b="1">
              <a:latin typeface="Calibri"/>
              <a:ea typeface="Calibri"/>
              <a:cs typeface="Calibri"/>
              <a:sym typeface="Calibri"/>
            </a:endParaRPr>
          </a:p>
        </p:txBody>
      </p:sp>
      <p:sp>
        <p:nvSpPr>
          <p:cNvPr id="199" name="Shape 19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 </a:t>
            </a:r>
            <a:endParaRPr/>
          </a:p>
          <a:p>
            <a:pPr marL="0" lvl="0" indent="0">
              <a:spcBef>
                <a:spcPts val="1600"/>
              </a:spcBef>
              <a:spcAft>
                <a:spcPts val="1600"/>
              </a:spcAft>
              <a:buNone/>
            </a:pPr>
            <a:endParaRPr/>
          </a:p>
        </p:txBody>
      </p:sp>
      <p:pic>
        <p:nvPicPr>
          <p:cNvPr id="200" name="Shape 200"/>
          <p:cNvPicPr preferRelativeResize="0"/>
          <p:nvPr/>
        </p:nvPicPr>
        <p:blipFill>
          <a:blip r:embed="rId4">
            <a:alphaModFix/>
          </a:blip>
          <a:stretch>
            <a:fillRect/>
          </a:stretch>
        </p:blipFill>
        <p:spPr>
          <a:xfrm>
            <a:off x="5421588" y="1066075"/>
            <a:ext cx="2828925" cy="3419475"/>
          </a:xfrm>
          <a:prstGeom prst="rect">
            <a:avLst/>
          </a:prstGeom>
          <a:noFill/>
          <a:ln>
            <a:noFill/>
          </a:ln>
        </p:spPr>
      </p:pic>
      <p:pic>
        <p:nvPicPr>
          <p:cNvPr id="201" name="Shape 201"/>
          <p:cNvPicPr preferRelativeResize="0"/>
          <p:nvPr/>
        </p:nvPicPr>
        <p:blipFill>
          <a:blip r:embed="rId5">
            <a:alphaModFix/>
          </a:blip>
          <a:stretch>
            <a:fillRect/>
          </a:stretch>
        </p:blipFill>
        <p:spPr>
          <a:xfrm>
            <a:off x="7163925" y="2713200"/>
            <a:ext cx="2467325" cy="3279800"/>
          </a:xfrm>
          <a:prstGeom prst="rect">
            <a:avLst/>
          </a:prstGeom>
          <a:noFill/>
          <a:ln>
            <a:noFill/>
          </a:ln>
        </p:spPr>
      </p:pic>
      <p:sp>
        <p:nvSpPr>
          <p:cNvPr id="202" name="Shape 202"/>
          <p:cNvSpPr txBox="1"/>
          <p:nvPr/>
        </p:nvSpPr>
        <p:spPr>
          <a:xfrm>
            <a:off x="5872550" y="4468575"/>
            <a:ext cx="1875000" cy="676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sz="1800" b="1">
                <a:latin typeface="Calibri"/>
                <a:ea typeface="Calibri"/>
                <a:cs typeface="Calibri"/>
                <a:sym typeface="Calibri"/>
              </a:rPr>
              <a:t>KIM BEOM-SOO</a:t>
            </a:r>
            <a:endParaRPr sz="1800" b="1">
              <a:latin typeface="Calibri"/>
              <a:ea typeface="Calibri"/>
              <a:cs typeface="Calibri"/>
              <a:sym typeface="Calibri"/>
            </a:endParaRPr>
          </a:p>
        </p:txBody>
      </p:sp>
      <p:pic>
        <p:nvPicPr>
          <p:cNvPr id="203" name="Shape 203"/>
          <p:cNvPicPr preferRelativeResize="0"/>
          <p:nvPr/>
        </p:nvPicPr>
        <p:blipFill>
          <a:blip r:embed="rId6">
            <a:alphaModFix/>
          </a:blip>
          <a:stretch>
            <a:fillRect/>
          </a:stretch>
        </p:blipFill>
        <p:spPr>
          <a:xfrm>
            <a:off x="2203975" y="1769625"/>
            <a:ext cx="3090126" cy="772525"/>
          </a:xfrm>
          <a:prstGeom prst="rect">
            <a:avLst/>
          </a:prstGeom>
          <a:noFill/>
          <a:ln>
            <a:noFill/>
          </a:ln>
          <a:effectLst>
            <a:outerShdw blurRad="57150" dist="19050" dir="4500000" algn="bl" rotWithShape="0">
              <a:srgbClr val="000000"/>
            </a:outerShdw>
          </a:effectLst>
        </p:spPr>
      </p:pic>
      <p:pic>
        <p:nvPicPr>
          <p:cNvPr id="204" name="Shape 204"/>
          <p:cNvPicPr preferRelativeResize="0"/>
          <p:nvPr/>
        </p:nvPicPr>
        <p:blipFill>
          <a:blip r:embed="rId7">
            <a:alphaModFix/>
          </a:blip>
          <a:stretch>
            <a:fillRect/>
          </a:stretch>
        </p:blipFill>
        <p:spPr>
          <a:xfrm>
            <a:off x="2667000" y="2766525"/>
            <a:ext cx="2106676" cy="900600"/>
          </a:xfrm>
          <a:prstGeom prst="rect">
            <a:avLst/>
          </a:prstGeom>
          <a:noFill/>
          <a:ln>
            <a:noFill/>
          </a:ln>
          <a:effectLst>
            <a:outerShdw dist="9525" dir="3060000" algn="bl" rotWithShape="0">
              <a:srgbClr val="000000"/>
            </a:outerShdw>
          </a:effectLst>
        </p:spPr>
      </p:pic>
      <p:pic>
        <p:nvPicPr>
          <p:cNvPr id="205" name="Shape 205"/>
          <p:cNvPicPr preferRelativeResize="0"/>
          <p:nvPr/>
        </p:nvPicPr>
        <p:blipFill rotWithShape="1">
          <a:blip r:embed="rId8">
            <a:alphaModFix/>
          </a:blip>
          <a:srcRect l="32771" t="16478" r="33260" b="14830"/>
          <a:stretch/>
        </p:blipFill>
        <p:spPr>
          <a:xfrm>
            <a:off x="387900" y="1847125"/>
            <a:ext cx="1875001" cy="1790485"/>
          </a:xfrm>
          <a:prstGeom prst="rect">
            <a:avLst/>
          </a:prstGeom>
          <a:noFill/>
          <a:ln>
            <a:noFill/>
          </a:ln>
          <a:effectLst>
            <a:outerShdw blurRad="57150" dist="47625" dir="3360000" algn="bl" rotWithShape="0">
              <a:srgbClr val="000000">
                <a:alpha val="92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Shape 210"/>
          <p:cNvPicPr preferRelativeResize="0"/>
          <p:nvPr/>
        </p:nvPicPr>
        <p:blipFill rotWithShape="1">
          <a:blip r:embed="rId3">
            <a:alphaModFix/>
          </a:blip>
          <a:srcRect l="41998" b="44410"/>
          <a:stretch/>
        </p:blipFill>
        <p:spPr>
          <a:xfrm>
            <a:off x="-44525" y="0"/>
            <a:ext cx="9143999" cy="5143500"/>
          </a:xfrm>
          <a:prstGeom prst="rect">
            <a:avLst/>
          </a:prstGeom>
          <a:noFill/>
          <a:ln>
            <a:noFill/>
          </a:ln>
        </p:spPr>
      </p:pic>
      <p:sp>
        <p:nvSpPr>
          <p:cNvPr id="211" name="Shape 211"/>
          <p:cNvSpPr txBox="1">
            <a:spLocks noGrp="1"/>
          </p:cNvSpPr>
          <p:nvPr>
            <p:ph type="title"/>
          </p:nvPr>
        </p:nvSpPr>
        <p:spPr>
          <a:xfrm>
            <a:off x="203425"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b="1">
                <a:latin typeface="Calibri"/>
                <a:ea typeface="Calibri"/>
                <a:cs typeface="Calibri"/>
                <a:sym typeface="Calibri"/>
              </a:rPr>
              <a:t>How KaKao did it?</a:t>
            </a:r>
            <a:endParaRPr sz="3000" b="1">
              <a:latin typeface="Calibri"/>
              <a:ea typeface="Calibri"/>
              <a:cs typeface="Calibri"/>
              <a:sym typeface="Calibri"/>
            </a:endParaRPr>
          </a:p>
        </p:txBody>
      </p:sp>
      <p:pic>
        <p:nvPicPr>
          <p:cNvPr id="212" name="Shape 212"/>
          <p:cNvPicPr preferRelativeResize="0"/>
          <p:nvPr/>
        </p:nvPicPr>
        <p:blipFill>
          <a:blip r:embed="rId4">
            <a:alphaModFix/>
          </a:blip>
          <a:stretch>
            <a:fillRect/>
          </a:stretch>
        </p:blipFill>
        <p:spPr>
          <a:xfrm>
            <a:off x="3857725" y="623025"/>
            <a:ext cx="2427951" cy="1805851"/>
          </a:xfrm>
          <a:prstGeom prst="rect">
            <a:avLst/>
          </a:prstGeom>
          <a:noFill/>
          <a:ln>
            <a:noFill/>
          </a:ln>
        </p:spPr>
      </p:pic>
      <p:pic>
        <p:nvPicPr>
          <p:cNvPr id="213" name="Shape 213"/>
          <p:cNvPicPr preferRelativeResize="0"/>
          <p:nvPr/>
        </p:nvPicPr>
        <p:blipFill>
          <a:blip r:embed="rId5">
            <a:alphaModFix/>
          </a:blip>
          <a:stretch>
            <a:fillRect/>
          </a:stretch>
        </p:blipFill>
        <p:spPr>
          <a:xfrm>
            <a:off x="1427925" y="2428863"/>
            <a:ext cx="4857750" cy="2714625"/>
          </a:xfrm>
          <a:prstGeom prst="rect">
            <a:avLst/>
          </a:prstGeom>
          <a:noFill/>
          <a:ln>
            <a:noFill/>
          </a:ln>
        </p:spPr>
      </p:pic>
      <p:sp>
        <p:nvSpPr>
          <p:cNvPr id="214" name="Shape 214"/>
          <p:cNvSpPr txBox="1">
            <a:spLocks noGrp="1"/>
          </p:cNvSpPr>
          <p:nvPr>
            <p:ph type="title"/>
          </p:nvPr>
        </p:nvSpPr>
        <p:spPr>
          <a:xfrm>
            <a:off x="31675" y="801300"/>
            <a:ext cx="3826200" cy="1364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Calibri"/>
              <a:buChar char="●"/>
            </a:pPr>
            <a:r>
              <a:rPr lang="en-GB" sz="1800">
                <a:latin typeface="Calibri"/>
                <a:ea typeface="Calibri"/>
                <a:cs typeface="Calibri"/>
                <a:sym typeface="Calibri"/>
              </a:rPr>
              <a:t>iPhone 3G release in 2010, Korea</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GB" sz="1800">
                <a:latin typeface="Calibri"/>
                <a:ea typeface="Calibri"/>
                <a:cs typeface="Calibri"/>
                <a:sym typeface="Calibri"/>
              </a:rPr>
              <a:t>Similar UI with messaging</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GB" sz="1800">
                <a:latin typeface="Calibri"/>
                <a:ea typeface="Calibri"/>
                <a:cs typeface="Calibri"/>
                <a:sym typeface="Calibri"/>
              </a:rPr>
              <a:t>User play as co-creators</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GB" sz="1800">
                <a:latin typeface="Calibri"/>
                <a:ea typeface="Calibri"/>
                <a:cs typeface="Calibri"/>
                <a:sym typeface="Calibri"/>
              </a:rPr>
              <a:t>Desktop version</a:t>
            </a:r>
            <a:endParaRPr sz="1800">
              <a:latin typeface="Calibri"/>
              <a:ea typeface="Calibri"/>
              <a:cs typeface="Calibri"/>
              <a:sym typeface="Calibri"/>
            </a:endParaRPr>
          </a:p>
        </p:txBody>
      </p:sp>
      <p:pic>
        <p:nvPicPr>
          <p:cNvPr id="215" name="Shape 215"/>
          <p:cNvPicPr preferRelativeResize="0"/>
          <p:nvPr/>
        </p:nvPicPr>
        <p:blipFill>
          <a:blip r:embed="rId6">
            <a:alphaModFix/>
          </a:blip>
          <a:stretch>
            <a:fillRect/>
          </a:stretch>
        </p:blipFill>
        <p:spPr>
          <a:xfrm>
            <a:off x="6285664" y="0"/>
            <a:ext cx="2891773"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E9D51E">
                <a:alpha val="67058"/>
              </a:srgbClr>
            </a:gs>
            <a:gs pos="100000">
              <a:srgbClr val="D2BF1A">
                <a:alpha val="67058"/>
              </a:srgbClr>
            </a:gs>
          </a:gsLst>
          <a:path path="circle">
            <a:fillToRect l="50000" t="50000" r="50000" b="50000"/>
          </a:path>
          <a:tileRect/>
        </a:gradFill>
        <a:effectLst/>
      </p:bgPr>
    </p:bg>
    <p:spTree>
      <p:nvGrpSpPr>
        <p:cNvPr id="1" name="Shape 219"/>
        <p:cNvGrpSpPr/>
        <p:nvPr/>
      </p:nvGrpSpPr>
      <p:grpSpPr>
        <a:xfrm>
          <a:off x="0" y="0"/>
          <a:ext cx="0" cy="0"/>
          <a:chOff x="0" y="0"/>
          <a:chExt cx="0" cy="0"/>
        </a:xfrm>
      </p:grpSpPr>
      <p:pic>
        <p:nvPicPr>
          <p:cNvPr id="220" name="Shape 220"/>
          <p:cNvPicPr preferRelativeResize="0"/>
          <p:nvPr/>
        </p:nvPicPr>
        <p:blipFill rotWithShape="1">
          <a:blip r:embed="rId3">
            <a:alphaModFix/>
          </a:blip>
          <a:srcRect l="41998" b="44410"/>
          <a:stretch/>
        </p:blipFill>
        <p:spPr>
          <a:xfrm>
            <a:off x="0" y="-76200"/>
            <a:ext cx="9143999" cy="5143500"/>
          </a:xfrm>
          <a:prstGeom prst="rect">
            <a:avLst/>
          </a:prstGeom>
          <a:noFill/>
          <a:ln>
            <a:noFill/>
          </a:ln>
        </p:spPr>
      </p:pic>
      <p:sp>
        <p:nvSpPr>
          <p:cNvPr id="221" name="Shape 221"/>
          <p:cNvSpPr txBox="1">
            <a:spLocks noGrp="1"/>
          </p:cNvSpPr>
          <p:nvPr>
            <p:ph type="title"/>
          </p:nvPr>
        </p:nvSpPr>
        <p:spPr>
          <a:xfrm>
            <a:off x="387900" y="2926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a:latin typeface="Calibri"/>
                <a:ea typeface="Calibri"/>
                <a:cs typeface="Calibri"/>
                <a:sym typeface="Calibri"/>
              </a:rPr>
              <a:t>Being the Middleman is the way to be!</a:t>
            </a:r>
            <a:endParaRPr sz="3600">
              <a:latin typeface="Calibri"/>
              <a:ea typeface="Calibri"/>
              <a:cs typeface="Calibri"/>
              <a:sym typeface="Calibri"/>
            </a:endParaRPr>
          </a:p>
        </p:txBody>
      </p:sp>
      <p:pic>
        <p:nvPicPr>
          <p:cNvPr id="222" name="Shape 222"/>
          <p:cNvPicPr preferRelativeResize="0"/>
          <p:nvPr/>
        </p:nvPicPr>
        <p:blipFill>
          <a:blip r:embed="rId4">
            <a:alphaModFix/>
          </a:blip>
          <a:stretch>
            <a:fillRect/>
          </a:stretch>
        </p:blipFill>
        <p:spPr>
          <a:xfrm>
            <a:off x="-990600" y="1752250"/>
            <a:ext cx="3549125" cy="2527400"/>
          </a:xfrm>
          <a:prstGeom prst="rect">
            <a:avLst/>
          </a:prstGeom>
          <a:noFill/>
          <a:ln>
            <a:noFill/>
          </a:ln>
        </p:spPr>
      </p:pic>
      <p:sp>
        <p:nvSpPr>
          <p:cNvPr id="223" name="Shape 223"/>
          <p:cNvSpPr txBox="1">
            <a:spLocks noGrp="1"/>
          </p:cNvSpPr>
          <p:nvPr>
            <p:ph type="title"/>
          </p:nvPr>
        </p:nvSpPr>
        <p:spPr>
          <a:xfrm>
            <a:off x="1608950" y="1808250"/>
            <a:ext cx="41637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1800" b="1">
                <a:latin typeface="Calibri"/>
                <a:ea typeface="Calibri"/>
                <a:cs typeface="Calibri"/>
                <a:sym typeface="Calibri"/>
              </a:rPr>
              <a:t>Side A</a:t>
            </a:r>
            <a:endParaRPr sz="1800" b="1">
              <a:latin typeface="Calibri"/>
              <a:ea typeface="Calibri"/>
              <a:cs typeface="Calibri"/>
              <a:sym typeface="Calibri"/>
            </a:endParaRPr>
          </a:p>
        </p:txBody>
      </p:sp>
      <p:sp>
        <p:nvSpPr>
          <p:cNvPr id="224" name="Shape 224"/>
          <p:cNvSpPr txBox="1">
            <a:spLocks noGrp="1"/>
          </p:cNvSpPr>
          <p:nvPr>
            <p:ph type="title"/>
          </p:nvPr>
        </p:nvSpPr>
        <p:spPr>
          <a:xfrm>
            <a:off x="1616400" y="3577575"/>
            <a:ext cx="41637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1800" b="1">
                <a:latin typeface="Calibri"/>
                <a:ea typeface="Calibri"/>
                <a:cs typeface="Calibri"/>
                <a:sym typeface="Calibri"/>
              </a:rPr>
              <a:t>Side B</a:t>
            </a:r>
            <a:endParaRPr sz="1800" b="1">
              <a:latin typeface="Calibri"/>
              <a:ea typeface="Calibri"/>
              <a:cs typeface="Calibri"/>
              <a:sym typeface="Calibri"/>
            </a:endParaRPr>
          </a:p>
        </p:txBody>
      </p:sp>
      <p:sp>
        <p:nvSpPr>
          <p:cNvPr id="225" name="Shape 225"/>
          <p:cNvSpPr txBox="1">
            <a:spLocks noGrp="1"/>
          </p:cNvSpPr>
          <p:nvPr>
            <p:ph type="title"/>
          </p:nvPr>
        </p:nvSpPr>
        <p:spPr>
          <a:xfrm>
            <a:off x="2439700" y="1828450"/>
            <a:ext cx="16287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1800">
                <a:latin typeface="Calibri"/>
                <a:ea typeface="Calibri"/>
                <a:cs typeface="Calibri"/>
                <a:sym typeface="Calibri"/>
              </a:rPr>
              <a:t>Sticker Maker</a:t>
            </a:r>
            <a:endParaRPr sz="1800">
              <a:latin typeface="Calibri"/>
              <a:ea typeface="Calibri"/>
              <a:cs typeface="Calibri"/>
              <a:sym typeface="Calibri"/>
            </a:endParaRPr>
          </a:p>
        </p:txBody>
      </p:sp>
      <p:sp>
        <p:nvSpPr>
          <p:cNvPr id="226" name="Shape 226"/>
          <p:cNvSpPr txBox="1">
            <a:spLocks noGrp="1"/>
          </p:cNvSpPr>
          <p:nvPr>
            <p:ph type="title"/>
          </p:nvPr>
        </p:nvSpPr>
        <p:spPr>
          <a:xfrm>
            <a:off x="3944200" y="1808250"/>
            <a:ext cx="16287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1800">
                <a:latin typeface="Calibri"/>
                <a:ea typeface="Calibri"/>
                <a:cs typeface="Calibri"/>
                <a:sym typeface="Calibri"/>
              </a:rPr>
              <a:t>Game Provider</a:t>
            </a:r>
            <a:endParaRPr sz="1800">
              <a:latin typeface="Calibri"/>
              <a:ea typeface="Calibri"/>
              <a:cs typeface="Calibri"/>
              <a:sym typeface="Calibri"/>
            </a:endParaRPr>
          </a:p>
        </p:txBody>
      </p:sp>
      <p:sp>
        <p:nvSpPr>
          <p:cNvPr id="227" name="Shape 227"/>
          <p:cNvSpPr txBox="1">
            <a:spLocks noGrp="1"/>
          </p:cNvSpPr>
          <p:nvPr>
            <p:ph type="title"/>
          </p:nvPr>
        </p:nvSpPr>
        <p:spPr>
          <a:xfrm>
            <a:off x="7794600" y="1828450"/>
            <a:ext cx="16287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1800">
                <a:latin typeface="Calibri"/>
                <a:ea typeface="Calibri"/>
                <a:cs typeface="Calibri"/>
                <a:sym typeface="Calibri"/>
              </a:rPr>
              <a:t>adPOPcorn</a:t>
            </a:r>
            <a:endParaRPr sz="1800">
              <a:latin typeface="Calibri"/>
              <a:ea typeface="Calibri"/>
              <a:cs typeface="Calibri"/>
              <a:sym typeface="Calibri"/>
            </a:endParaRPr>
          </a:p>
        </p:txBody>
      </p:sp>
      <p:sp>
        <p:nvSpPr>
          <p:cNvPr id="228" name="Shape 228"/>
          <p:cNvSpPr txBox="1">
            <a:spLocks noGrp="1"/>
          </p:cNvSpPr>
          <p:nvPr>
            <p:ph type="title"/>
          </p:nvPr>
        </p:nvSpPr>
        <p:spPr>
          <a:xfrm>
            <a:off x="2571650" y="3577575"/>
            <a:ext cx="16287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1800">
                <a:latin typeface="Calibri"/>
                <a:ea typeface="Calibri"/>
                <a:cs typeface="Calibri"/>
                <a:sym typeface="Calibri"/>
              </a:rPr>
              <a:t>Sticker User</a:t>
            </a:r>
            <a:endParaRPr sz="1800">
              <a:latin typeface="Calibri"/>
              <a:ea typeface="Calibri"/>
              <a:cs typeface="Calibri"/>
              <a:sym typeface="Calibri"/>
            </a:endParaRPr>
          </a:p>
        </p:txBody>
      </p:sp>
      <p:sp>
        <p:nvSpPr>
          <p:cNvPr id="229" name="Shape 229"/>
          <p:cNvSpPr txBox="1">
            <a:spLocks noGrp="1"/>
          </p:cNvSpPr>
          <p:nvPr>
            <p:ph type="title"/>
          </p:nvPr>
        </p:nvSpPr>
        <p:spPr>
          <a:xfrm>
            <a:off x="4006425" y="3577575"/>
            <a:ext cx="16287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1800">
                <a:latin typeface="Calibri"/>
                <a:ea typeface="Calibri"/>
                <a:cs typeface="Calibri"/>
                <a:sym typeface="Calibri"/>
              </a:rPr>
              <a:t>Game Player</a:t>
            </a:r>
            <a:endParaRPr sz="1800">
              <a:latin typeface="Calibri"/>
              <a:ea typeface="Calibri"/>
              <a:cs typeface="Calibri"/>
              <a:sym typeface="Calibri"/>
            </a:endParaRPr>
          </a:p>
        </p:txBody>
      </p:sp>
      <p:sp>
        <p:nvSpPr>
          <p:cNvPr id="230" name="Shape 230"/>
          <p:cNvSpPr txBox="1">
            <a:spLocks noGrp="1"/>
          </p:cNvSpPr>
          <p:nvPr>
            <p:ph type="title"/>
          </p:nvPr>
        </p:nvSpPr>
        <p:spPr>
          <a:xfrm>
            <a:off x="7677650" y="3577575"/>
            <a:ext cx="16287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1800">
                <a:latin typeface="Calibri"/>
                <a:ea typeface="Calibri"/>
                <a:cs typeface="Calibri"/>
                <a:sym typeface="Calibri"/>
              </a:rPr>
              <a:t>Consumers</a:t>
            </a:r>
            <a:endParaRPr sz="1800">
              <a:latin typeface="Calibri"/>
              <a:ea typeface="Calibri"/>
              <a:cs typeface="Calibri"/>
              <a:sym typeface="Calibri"/>
            </a:endParaRPr>
          </a:p>
        </p:txBody>
      </p:sp>
      <p:sp>
        <p:nvSpPr>
          <p:cNvPr id="231" name="Shape 231"/>
          <p:cNvSpPr/>
          <p:nvPr/>
        </p:nvSpPr>
        <p:spPr>
          <a:xfrm>
            <a:off x="2851613" y="2382425"/>
            <a:ext cx="494700" cy="1193700"/>
          </a:xfrm>
          <a:prstGeom prst="upDownArrow">
            <a:avLst>
              <a:gd name="adj1" fmla="val 50000"/>
              <a:gd name="adj2" fmla="val 50000"/>
            </a:avLst>
          </a:prstGeom>
          <a:solidFill>
            <a:srgbClr val="A4C2F4"/>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2" name="Shape 232"/>
          <p:cNvSpPr/>
          <p:nvPr/>
        </p:nvSpPr>
        <p:spPr>
          <a:xfrm>
            <a:off x="4454488" y="2382425"/>
            <a:ext cx="494700" cy="1193700"/>
          </a:xfrm>
          <a:prstGeom prst="upDownArrow">
            <a:avLst>
              <a:gd name="adj1" fmla="val 50000"/>
              <a:gd name="adj2" fmla="val 50000"/>
            </a:avLst>
          </a:prstGeom>
          <a:solidFill>
            <a:srgbClr val="A4C2F4"/>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3" name="Shape 233"/>
          <p:cNvSpPr/>
          <p:nvPr/>
        </p:nvSpPr>
        <p:spPr>
          <a:xfrm>
            <a:off x="6283288" y="2382425"/>
            <a:ext cx="494700" cy="1193700"/>
          </a:xfrm>
          <a:prstGeom prst="upDownArrow">
            <a:avLst>
              <a:gd name="adj1" fmla="val 50000"/>
              <a:gd name="adj2" fmla="val 50000"/>
            </a:avLst>
          </a:prstGeom>
          <a:solidFill>
            <a:srgbClr val="A4C2F4"/>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p:nvPr/>
        </p:nvSpPr>
        <p:spPr>
          <a:xfrm>
            <a:off x="8035888" y="2382425"/>
            <a:ext cx="494700" cy="1193700"/>
          </a:xfrm>
          <a:prstGeom prst="upDownArrow">
            <a:avLst>
              <a:gd name="adj1" fmla="val 50000"/>
              <a:gd name="adj2" fmla="val 50000"/>
            </a:avLst>
          </a:prstGeom>
          <a:solidFill>
            <a:srgbClr val="A4C2F4"/>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5" name="Shape 235"/>
          <p:cNvSpPr txBox="1">
            <a:spLocks noGrp="1"/>
          </p:cNvSpPr>
          <p:nvPr>
            <p:ph type="title"/>
          </p:nvPr>
        </p:nvSpPr>
        <p:spPr>
          <a:xfrm>
            <a:off x="5572900" y="1808250"/>
            <a:ext cx="2406600" cy="5727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1600"/>
              </a:spcAft>
              <a:buNone/>
            </a:pPr>
            <a:r>
              <a:rPr lang="en-GB" sz="1800">
                <a:latin typeface="Calibri"/>
                <a:ea typeface="Calibri"/>
                <a:cs typeface="Calibri"/>
                <a:sym typeface="Calibri"/>
              </a:rPr>
              <a:t>KTalk Login Account</a:t>
            </a:r>
            <a:endParaRPr sz="1800">
              <a:latin typeface="Calibri"/>
              <a:ea typeface="Calibri"/>
              <a:cs typeface="Calibri"/>
              <a:sym typeface="Calibri"/>
            </a:endParaRPr>
          </a:p>
        </p:txBody>
      </p:sp>
      <p:sp>
        <p:nvSpPr>
          <p:cNvPr id="236" name="Shape 236"/>
          <p:cNvSpPr txBox="1">
            <a:spLocks noGrp="1"/>
          </p:cNvSpPr>
          <p:nvPr>
            <p:ph type="title"/>
          </p:nvPr>
        </p:nvSpPr>
        <p:spPr>
          <a:xfrm>
            <a:off x="5856300" y="3577575"/>
            <a:ext cx="16287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1800">
                <a:latin typeface="Calibri"/>
                <a:ea typeface="Calibri"/>
                <a:cs typeface="Calibri"/>
                <a:sym typeface="Calibri"/>
              </a:rPr>
              <a:t>Consumers</a:t>
            </a:r>
            <a:endParaRPr sz="1800">
              <a:latin typeface="Calibri"/>
              <a:ea typeface="Calibri"/>
              <a:cs typeface="Calibri"/>
              <a:sym typeface="Calibri"/>
            </a:endParaRPr>
          </a:p>
        </p:txBody>
      </p:sp>
      <p:pic>
        <p:nvPicPr>
          <p:cNvPr id="237" name="Shape 237"/>
          <p:cNvPicPr preferRelativeResize="0"/>
          <p:nvPr/>
        </p:nvPicPr>
        <p:blipFill>
          <a:blip r:embed="rId5">
            <a:alphaModFix/>
          </a:blip>
          <a:stretch>
            <a:fillRect/>
          </a:stretch>
        </p:blipFill>
        <p:spPr>
          <a:xfrm>
            <a:off x="7695900" y="3963895"/>
            <a:ext cx="1628700" cy="155388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Shape 242"/>
          <p:cNvPicPr preferRelativeResize="0"/>
          <p:nvPr/>
        </p:nvPicPr>
        <p:blipFill rotWithShape="1">
          <a:blip r:embed="rId3">
            <a:alphaModFix/>
          </a:blip>
          <a:srcRect l="41998" b="44410"/>
          <a:stretch/>
        </p:blipFill>
        <p:spPr>
          <a:xfrm>
            <a:off x="0" y="-76200"/>
            <a:ext cx="9143999" cy="842600"/>
          </a:xfrm>
          <a:prstGeom prst="rect">
            <a:avLst/>
          </a:prstGeom>
          <a:noFill/>
          <a:ln>
            <a:noFill/>
          </a:ln>
        </p:spPr>
      </p:pic>
      <p:sp>
        <p:nvSpPr>
          <p:cNvPr id="243" name="Shape 243"/>
          <p:cNvSpPr txBox="1">
            <a:spLocks noGrp="1"/>
          </p:cNvSpPr>
          <p:nvPr>
            <p:ph type="title"/>
          </p:nvPr>
        </p:nvSpPr>
        <p:spPr>
          <a:xfrm>
            <a:off x="585125" y="58750"/>
            <a:ext cx="7829100" cy="572700"/>
          </a:xfrm>
          <a:prstGeom prst="rect">
            <a:avLst/>
          </a:prstGeom>
        </p:spPr>
        <p:txBody>
          <a:bodyPr spcFirstLastPara="1" wrap="square" lIns="91425" tIns="91425" rIns="91425" bIns="91425" anchor="t" anchorCtr="0">
            <a:noAutofit/>
          </a:bodyPr>
          <a:lstStyle/>
          <a:p>
            <a:pPr marL="1371600" lvl="0" indent="0" rtl="0">
              <a:spcBef>
                <a:spcPts val="0"/>
              </a:spcBef>
              <a:spcAft>
                <a:spcPts val="0"/>
              </a:spcAft>
              <a:buNone/>
            </a:pPr>
            <a:r>
              <a:rPr lang="en-GB" sz="3600">
                <a:solidFill>
                  <a:srgbClr val="000000"/>
                </a:solidFill>
                <a:latin typeface="Calibri"/>
                <a:ea typeface="Calibri"/>
                <a:cs typeface="Calibri"/>
                <a:sym typeface="Calibri"/>
              </a:rPr>
              <a:t>Money is all that matters!</a:t>
            </a:r>
            <a:endParaRPr sz="3600">
              <a:solidFill>
                <a:srgbClr val="000000"/>
              </a:solidFill>
              <a:latin typeface="Calibri"/>
              <a:ea typeface="Calibri"/>
              <a:cs typeface="Calibri"/>
              <a:sym typeface="Calibri"/>
            </a:endParaRPr>
          </a:p>
        </p:txBody>
      </p:sp>
      <p:pic>
        <p:nvPicPr>
          <p:cNvPr id="244" name="Shape 244"/>
          <p:cNvPicPr preferRelativeResize="0"/>
          <p:nvPr/>
        </p:nvPicPr>
        <p:blipFill>
          <a:blip r:embed="rId4">
            <a:alphaModFix/>
          </a:blip>
          <a:stretch>
            <a:fillRect/>
          </a:stretch>
        </p:blipFill>
        <p:spPr>
          <a:xfrm>
            <a:off x="5173517" y="1176050"/>
            <a:ext cx="3048000" cy="2371725"/>
          </a:xfrm>
          <a:prstGeom prst="rect">
            <a:avLst/>
          </a:prstGeom>
          <a:noFill/>
          <a:ln>
            <a:noFill/>
          </a:ln>
        </p:spPr>
      </p:pic>
      <p:pic>
        <p:nvPicPr>
          <p:cNvPr id="245" name="Shape 245"/>
          <p:cNvPicPr preferRelativeResize="0"/>
          <p:nvPr/>
        </p:nvPicPr>
        <p:blipFill>
          <a:blip r:embed="rId5">
            <a:alphaModFix/>
          </a:blip>
          <a:stretch>
            <a:fillRect/>
          </a:stretch>
        </p:blipFill>
        <p:spPr>
          <a:xfrm>
            <a:off x="4444475" y="3547775"/>
            <a:ext cx="4692736" cy="1505475"/>
          </a:xfrm>
          <a:prstGeom prst="rect">
            <a:avLst/>
          </a:prstGeom>
          <a:noFill/>
          <a:ln>
            <a:noFill/>
          </a:ln>
        </p:spPr>
      </p:pic>
      <p:sp>
        <p:nvSpPr>
          <p:cNvPr id="246" name="Shape 246"/>
          <p:cNvSpPr txBox="1">
            <a:spLocks noGrp="1"/>
          </p:cNvSpPr>
          <p:nvPr>
            <p:ph type="title"/>
          </p:nvPr>
        </p:nvSpPr>
        <p:spPr>
          <a:xfrm>
            <a:off x="6459279" y="973075"/>
            <a:ext cx="2619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1800" b="1" u="sng">
                <a:solidFill>
                  <a:srgbClr val="000000"/>
                </a:solidFill>
                <a:latin typeface="Calibri"/>
                <a:ea typeface="Calibri"/>
                <a:cs typeface="Calibri"/>
                <a:sym typeface="Calibri"/>
              </a:rPr>
              <a:t>KaKao Revenue in 2017</a:t>
            </a:r>
            <a:endParaRPr sz="1800" b="1" u="sng">
              <a:solidFill>
                <a:srgbClr val="000000"/>
              </a:solidFill>
              <a:latin typeface="Calibri"/>
              <a:ea typeface="Calibri"/>
              <a:cs typeface="Calibri"/>
              <a:sym typeface="Calibri"/>
            </a:endParaRPr>
          </a:p>
        </p:txBody>
      </p:sp>
      <p:pic>
        <p:nvPicPr>
          <p:cNvPr id="247" name="Shape 247"/>
          <p:cNvPicPr preferRelativeResize="0"/>
          <p:nvPr/>
        </p:nvPicPr>
        <p:blipFill>
          <a:blip r:embed="rId6">
            <a:alphaModFix/>
          </a:blip>
          <a:stretch>
            <a:fillRect/>
          </a:stretch>
        </p:blipFill>
        <p:spPr>
          <a:xfrm>
            <a:off x="152400" y="1830700"/>
            <a:ext cx="4139684" cy="3222559"/>
          </a:xfrm>
          <a:prstGeom prst="rect">
            <a:avLst/>
          </a:prstGeom>
          <a:noFill/>
          <a:ln>
            <a:noFill/>
          </a:ln>
        </p:spPr>
      </p:pic>
      <p:sp>
        <p:nvSpPr>
          <p:cNvPr id="248" name="Shape 248"/>
          <p:cNvSpPr txBox="1">
            <a:spLocks noGrp="1"/>
          </p:cNvSpPr>
          <p:nvPr>
            <p:ph type="title"/>
          </p:nvPr>
        </p:nvSpPr>
        <p:spPr>
          <a:xfrm>
            <a:off x="152400" y="944725"/>
            <a:ext cx="49293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1800" b="1" u="sng">
                <a:solidFill>
                  <a:srgbClr val="000000"/>
                </a:solidFill>
                <a:latin typeface="Calibri"/>
                <a:ea typeface="Calibri"/>
                <a:cs typeface="Calibri"/>
                <a:sym typeface="Calibri"/>
              </a:rPr>
              <a:t>Revenue in Billions in South Korean Won</a:t>
            </a:r>
            <a:endParaRPr sz="1800" b="1" u="sng">
              <a:solidFill>
                <a:srgbClr val="000000"/>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E9D51E">
                <a:alpha val="67058"/>
              </a:srgbClr>
            </a:gs>
            <a:gs pos="100000">
              <a:srgbClr val="D2BF1A">
                <a:alpha val="67058"/>
              </a:srgbClr>
            </a:gs>
          </a:gsLst>
          <a:path path="circle">
            <a:fillToRect l="50000" t="50000" r="50000" b="50000"/>
          </a:path>
          <a:tileRect/>
        </a:gradFill>
        <a:effectLst/>
      </p:bgPr>
    </p:bg>
    <p:spTree>
      <p:nvGrpSpPr>
        <p:cNvPr id="1" name="Shape 252"/>
        <p:cNvGrpSpPr/>
        <p:nvPr/>
      </p:nvGrpSpPr>
      <p:grpSpPr>
        <a:xfrm>
          <a:off x="0" y="0"/>
          <a:ext cx="0" cy="0"/>
          <a:chOff x="0" y="0"/>
          <a:chExt cx="0" cy="0"/>
        </a:xfrm>
      </p:grpSpPr>
      <p:pic>
        <p:nvPicPr>
          <p:cNvPr id="253" name="Shape 253"/>
          <p:cNvPicPr preferRelativeResize="0"/>
          <p:nvPr/>
        </p:nvPicPr>
        <p:blipFill rotWithShape="1">
          <a:blip r:embed="rId3">
            <a:alphaModFix/>
          </a:blip>
          <a:srcRect l="41998" b="44410"/>
          <a:stretch/>
        </p:blipFill>
        <p:spPr>
          <a:xfrm>
            <a:off x="0" y="-40425"/>
            <a:ext cx="9143999" cy="5143500"/>
          </a:xfrm>
          <a:prstGeom prst="rect">
            <a:avLst/>
          </a:prstGeom>
          <a:noFill/>
          <a:ln>
            <a:noFill/>
          </a:ln>
        </p:spPr>
      </p:pic>
      <p:sp>
        <p:nvSpPr>
          <p:cNvPr id="254" name="Shape 254"/>
          <p:cNvSpPr txBox="1"/>
          <p:nvPr/>
        </p:nvSpPr>
        <p:spPr>
          <a:xfrm>
            <a:off x="476450" y="175225"/>
            <a:ext cx="8067300" cy="6933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GB" sz="3600">
                <a:latin typeface="Calibri"/>
                <a:ea typeface="Calibri"/>
                <a:cs typeface="Calibri"/>
                <a:sym typeface="Calibri"/>
              </a:rPr>
              <a:t>Kakao’s (monopoly)? in Korea</a:t>
            </a:r>
            <a:endParaRPr sz="3600">
              <a:latin typeface="Calibri"/>
              <a:ea typeface="Calibri"/>
              <a:cs typeface="Calibri"/>
              <a:sym typeface="Calibri"/>
            </a:endParaRPr>
          </a:p>
        </p:txBody>
      </p:sp>
      <p:pic>
        <p:nvPicPr>
          <p:cNvPr id="255" name="Shape 255"/>
          <p:cNvPicPr preferRelativeResize="0"/>
          <p:nvPr/>
        </p:nvPicPr>
        <p:blipFill>
          <a:blip r:embed="rId4">
            <a:alphaModFix/>
          </a:blip>
          <a:stretch>
            <a:fillRect/>
          </a:stretch>
        </p:blipFill>
        <p:spPr>
          <a:xfrm>
            <a:off x="884563" y="1046788"/>
            <a:ext cx="7496175" cy="3514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pic>
        <p:nvPicPr>
          <p:cNvPr id="260" name="Shape 260"/>
          <p:cNvPicPr preferRelativeResize="0"/>
          <p:nvPr/>
        </p:nvPicPr>
        <p:blipFill rotWithShape="1">
          <a:blip r:embed="rId3">
            <a:alphaModFix/>
          </a:blip>
          <a:srcRect l="41998" b="44410"/>
          <a:stretch/>
        </p:blipFill>
        <p:spPr>
          <a:xfrm>
            <a:off x="-13275" y="5050"/>
            <a:ext cx="9143999" cy="1048900"/>
          </a:xfrm>
          <a:prstGeom prst="rect">
            <a:avLst/>
          </a:prstGeom>
          <a:noFill/>
          <a:ln>
            <a:noFill/>
          </a:ln>
        </p:spPr>
      </p:pic>
      <p:pic>
        <p:nvPicPr>
          <p:cNvPr id="261" name="Shape 261"/>
          <p:cNvPicPr preferRelativeResize="0"/>
          <p:nvPr/>
        </p:nvPicPr>
        <p:blipFill rotWithShape="1">
          <a:blip r:embed="rId4">
            <a:alphaModFix/>
          </a:blip>
          <a:srcRect l="4690" t="-7649" r="-4689" b="7649"/>
          <a:stretch/>
        </p:blipFill>
        <p:spPr>
          <a:xfrm>
            <a:off x="4832750" y="2821600"/>
            <a:ext cx="4509275" cy="2321900"/>
          </a:xfrm>
          <a:prstGeom prst="rect">
            <a:avLst/>
          </a:prstGeom>
          <a:noFill/>
          <a:ln>
            <a:noFill/>
          </a:ln>
        </p:spPr>
      </p:pic>
      <p:pic>
        <p:nvPicPr>
          <p:cNvPr id="262" name="Shape 262"/>
          <p:cNvPicPr preferRelativeResize="0"/>
          <p:nvPr/>
        </p:nvPicPr>
        <p:blipFill>
          <a:blip r:embed="rId5">
            <a:alphaModFix/>
          </a:blip>
          <a:stretch>
            <a:fillRect/>
          </a:stretch>
        </p:blipFill>
        <p:spPr>
          <a:xfrm>
            <a:off x="0" y="1053950"/>
            <a:ext cx="4832750" cy="1964300"/>
          </a:xfrm>
          <a:prstGeom prst="rect">
            <a:avLst/>
          </a:prstGeom>
          <a:noFill/>
          <a:ln>
            <a:noFill/>
          </a:ln>
        </p:spPr>
      </p:pic>
      <p:sp>
        <p:nvSpPr>
          <p:cNvPr id="263" name="Shape 263"/>
          <p:cNvSpPr txBox="1">
            <a:spLocks noGrp="1"/>
          </p:cNvSpPr>
          <p:nvPr>
            <p:ph type="title"/>
          </p:nvPr>
        </p:nvSpPr>
        <p:spPr>
          <a:xfrm>
            <a:off x="227975" y="150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a:latin typeface="Calibri"/>
                <a:ea typeface="Calibri"/>
                <a:cs typeface="Calibri"/>
                <a:sym typeface="Calibri"/>
              </a:rPr>
              <a:t>Is there something Kakao doesn’t have?</a:t>
            </a:r>
            <a:endParaRPr sz="3600">
              <a:latin typeface="Calibri"/>
              <a:ea typeface="Calibri"/>
              <a:cs typeface="Calibri"/>
              <a:sym typeface="Calibri"/>
            </a:endParaRPr>
          </a:p>
        </p:txBody>
      </p:sp>
      <p:sp>
        <p:nvSpPr>
          <p:cNvPr id="264" name="Shape 264"/>
          <p:cNvSpPr txBox="1">
            <a:spLocks noGrp="1"/>
          </p:cNvSpPr>
          <p:nvPr>
            <p:ph type="body" idx="1"/>
          </p:nvPr>
        </p:nvSpPr>
        <p:spPr>
          <a:xfrm>
            <a:off x="5563425" y="1259500"/>
            <a:ext cx="3643500" cy="1431900"/>
          </a:xfrm>
          <a:prstGeom prst="rect">
            <a:avLst/>
          </a:prstGeom>
        </p:spPr>
        <p:txBody>
          <a:bodyPr spcFirstLastPara="1" wrap="square" lIns="91425" tIns="91425" rIns="91425" bIns="91425" anchor="t" anchorCtr="0">
            <a:noAutofit/>
          </a:bodyPr>
          <a:lstStyle/>
          <a:p>
            <a:pPr marL="0" lvl="0" indent="0" algn="ctr" rtl="0">
              <a:lnSpc>
                <a:spcPct val="107000"/>
              </a:lnSpc>
              <a:spcBef>
                <a:spcPts val="0"/>
              </a:spcBef>
              <a:spcAft>
                <a:spcPts val="0"/>
              </a:spcAft>
              <a:buNone/>
            </a:pPr>
            <a:r>
              <a:rPr lang="en-GB" sz="2400">
                <a:solidFill>
                  <a:schemeClr val="accent2"/>
                </a:solidFill>
                <a:latin typeface="Calibri"/>
                <a:ea typeface="Calibri"/>
                <a:cs typeface="Calibri"/>
                <a:sym typeface="Calibri"/>
              </a:rPr>
              <a:t>Expanding </a:t>
            </a:r>
            <a:endParaRPr sz="2400">
              <a:solidFill>
                <a:schemeClr val="accent2"/>
              </a:solidFill>
              <a:latin typeface="Calibri"/>
              <a:ea typeface="Calibri"/>
              <a:cs typeface="Calibri"/>
              <a:sym typeface="Calibri"/>
            </a:endParaRPr>
          </a:p>
          <a:p>
            <a:pPr marL="0" lvl="0" indent="0" algn="ctr" rtl="0">
              <a:lnSpc>
                <a:spcPct val="107000"/>
              </a:lnSpc>
              <a:spcBef>
                <a:spcPts val="0"/>
              </a:spcBef>
              <a:spcAft>
                <a:spcPts val="0"/>
              </a:spcAft>
              <a:buNone/>
            </a:pPr>
            <a:r>
              <a:rPr lang="en-GB" sz="2400">
                <a:solidFill>
                  <a:schemeClr val="accent2"/>
                </a:solidFill>
                <a:latin typeface="Calibri"/>
                <a:ea typeface="Calibri"/>
                <a:cs typeface="Calibri"/>
                <a:sym typeface="Calibri"/>
              </a:rPr>
              <a:t>to </a:t>
            </a:r>
            <a:endParaRPr sz="2400">
              <a:solidFill>
                <a:schemeClr val="accent2"/>
              </a:solidFill>
              <a:latin typeface="Calibri"/>
              <a:ea typeface="Calibri"/>
              <a:cs typeface="Calibri"/>
              <a:sym typeface="Calibri"/>
            </a:endParaRPr>
          </a:p>
          <a:p>
            <a:pPr marL="0" lvl="0" indent="0" algn="ctr" rtl="0">
              <a:lnSpc>
                <a:spcPct val="107000"/>
              </a:lnSpc>
              <a:spcBef>
                <a:spcPts val="0"/>
              </a:spcBef>
              <a:spcAft>
                <a:spcPts val="0"/>
              </a:spcAft>
              <a:buNone/>
            </a:pPr>
            <a:r>
              <a:rPr lang="en-GB" sz="2400">
                <a:solidFill>
                  <a:schemeClr val="accent2"/>
                </a:solidFill>
                <a:latin typeface="Calibri"/>
                <a:ea typeface="Calibri"/>
                <a:cs typeface="Calibri"/>
                <a:sym typeface="Calibri"/>
              </a:rPr>
              <a:t>International Market</a:t>
            </a:r>
            <a:endParaRPr sz="2400">
              <a:solidFill>
                <a:schemeClr val="accent2"/>
              </a:solidFill>
              <a:latin typeface="Calibri"/>
              <a:ea typeface="Calibri"/>
              <a:cs typeface="Calibri"/>
              <a:sym typeface="Calibri"/>
            </a:endParaRPr>
          </a:p>
          <a:p>
            <a:pPr marL="0" lvl="0" indent="0" algn="ctr" rtl="0">
              <a:spcBef>
                <a:spcPts val="0"/>
              </a:spcBef>
              <a:spcAft>
                <a:spcPts val="0"/>
              </a:spcAft>
              <a:buNone/>
            </a:pPr>
            <a:endParaRPr sz="2400">
              <a:solidFill>
                <a:srgbClr val="1155CC"/>
              </a:solidFill>
              <a:latin typeface="Calibri"/>
              <a:ea typeface="Calibri"/>
              <a:cs typeface="Calibri"/>
              <a:sym typeface="Calibri"/>
            </a:endParaRPr>
          </a:p>
        </p:txBody>
      </p:sp>
      <p:sp>
        <p:nvSpPr>
          <p:cNvPr id="265" name="Shape 265"/>
          <p:cNvSpPr txBox="1">
            <a:spLocks noGrp="1"/>
          </p:cNvSpPr>
          <p:nvPr>
            <p:ph type="body" idx="1"/>
          </p:nvPr>
        </p:nvSpPr>
        <p:spPr>
          <a:xfrm>
            <a:off x="0" y="3029503"/>
            <a:ext cx="3643500" cy="1735500"/>
          </a:xfrm>
          <a:prstGeom prst="rect">
            <a:avLst/>
          </a:prstGeom>
        </p:spPr>
        <p:txBody>
          <a:bodyPr spcFirstLastPara="1" wrap="square" lIns="91425" tIns="91425" rIns="91425" bIns="91425" anchor="t" anchorCtr="0">
            <a:noAutofit/>
          </a:bodyPr>
          <a:lstStyle/>
          <a:p>
            <a:pPr marL="0" lvl="0" indent="0" algn="ctr" rtl="0">
              <a:lnSpc>
                <a:spcPct val="107000"/>
              </a:lnSpc>
              <a:spcBef>
                <a:spcPts val="0"/>
              </a:spcBef>
              <a:spcAft>
                <a:spcPts val="0"/>
              </a:spcAft>
              <a:buNone/>
            </a:pPr>
            <a:r>
              <a:rPr lang="en-GB" sz="2400">
                <a:solidFill>
                  <a:schemeClr val="accent2"/>
                </a:solidFill>
                <a:latin typeface="Calibri"/>
                <a:ea typeface="Calibri"/>
                <a:cs typeface="Calibri"/>
                <a:sym typeface="Calibri"/>
              </a:rPr>
              <a:t>Kakao Talk</a:t>
            </a:r>
            <a:endParaRPr sz="2400">
              <a:solidFill>
                <a:schemeClr val="accent2"/>
              </a:solidFill>
              <a:latin typeface="Calibri"/>
              <a:ea typeface="Calibri"/>
              <a:cs typeface="Calibri"/>
              <a:sym typeface="Calibri"/>
            </a:endParaRPr>
          </a:p>
          <a:p>
            <a:pPr marL="0" lvl="0" indent="0" algn="ctr" rtl="0">
              <a:lnSpc>
                <a:spcPct val="107000"/>
              </a:lnSpc>
              <a:spcBef>
                <a:spcPts val="0"/>
              </a:spcBef>
              <a:spcAft>
                <a:spcPts val="0"/>
              </a:spcAft>
              <a:buNone/>
            </a:pPr>
            <a:r>
              <a:rPr lang="en-GB" sz="2400">
                <a:solidFill>
                  <a:schemeClr val="accent2"/>
                </a:solidFill>
                <a:latin typeface="Calibri"/>
                <a:ea typeface="Calibri"/>
                <a:cs typeface="Calibri"/>
                <a:sym typeface="Calibri"/>
              </a:rPr>
              <a:t>+</a:t>
            </a:r>
            <a:endParaRPr sz="2400">
              <a:solidFill>
                <a:schemeClr val="accent2"/>
              </a:solidFill>
              <a:latin typeface="Calibri"/>
              <a:ea typeface="Calibri"/>
              <a:cs typeface="Calibri"/>
              <a:sym typeface="Calibri"/>
            </a:endParaRPr>
          </a:p>
          <a:p>
            <a:pPr marL="0" lvl="0" indent="0" algn="ctr" rtl="0">
              <a:lnSpc>
                <a:spcPct val="107000"/>
              </a:lnSpc>
              <a:spcBef>
                <a:spcPts val="0"/>
              </a:spcBef>
              <a:spcAft>
                <a:spcPts val="0"/>
              </a:spcAft>
              <a:buNone/>
            </a:pPr>
            <a:r>
              <a:rPr lang="en-GB" sz="2400">
                <a:solidFill>
                  <a:schemeClr val="accent2"/>
                </a:solidFill>
                <a:latin typeface="Calibri"/>
                <a:ea typeface="Calibri"/>
                <a:cs typeface="Calibri"/>
                <a:sym typeface="Calibri"/>
              </a:rPr>
              <a:t>Food Delivery </a:t>
            </a:r>
            <a:endParaRPr sz="2400">
              <a:solidFill>
                <a:schemeClr val="accent2"/>
              </a:solidFill>
              <a:latin typeface="Calibri"/>
              <a:ea typeface="Calibri"/>
              <a:cs typeface="Calibri"/>
              <a:sym typeface="Calibri"/>
            </a:endParaRPr>
          </a:p>
          <a:p>
            <a:pPr marL="0" lvl="0" indent="0" algn="ctr" rtl="0">
              <a:lnSpc>
                <a:spcPct val="107000"/>
              </a:lnSpc>
              <a:spcBef>
                <a:spcPts val="0"/>
              </a:spcBef>
              <a:spcAft>
                <a:spcPts val="0"/>
              </a:spcAft>
              <a:buNone/>
            </a:pPr>
            <a:r>
              <a:rPr lang="en-GB" sz="2400">
                <a:solidFill>
                  <a:schemeClr val="accent2"/>
                </a:solidFill>
                <a:latin typeface="Calibri"/>
                <a:ea typeface="Calibri"/>
                <a:cs typeface="Calibri"/>
                <a:sym typeface="Calibri"/>
              </a:rPr>
              <a:t>+</a:t>
            </a:r>
            <a:endParaRPr sz="2400">
              <a:solidFill>
                <a:schemeClr val="accent2"/>
              </a:solidFill>
              <a:latin typeface="Calibri"/>
              <a:ea typeface="Calibri"/>
              <a:cs typeface="Calibri"/>
              <a:sym typeface="Calibri"/>
            </a:endParaRPr>
          </a:p>
          <a:p>
            <a:pPr marL="0" lvl="0" indent="0" algn="ctr" rtl="0">
              <a:lnSpc>
                <a:spcPct val="107000"/>
              </a:lnSpc>
              <a:spcBef>
                <a:spcPts val="0"/>
              </a:spcBef>
              <a:spcAft>
                <a:spcPts val="0"/>
              </a:spcAft>
              <a:buNone/>
            </a:pPr>
            <a:r>
              <a:rPr lang="en-GB" sz="2400">
                <a:solidFill>
                  <a:schemeClr val="accent2"/>
                </a:solidFill>
                <a:latin typeface="Calibri"/>
                <a:ea typeface="Calibri"/>
                <a:cs typeface="Calibri"/>
                <a:sym typeface="Calibri"/>
              </a:rPr>
              <a:t>Kakao Taxi</a:t>
            </a:r>
            <a:endParaRPr sz="2400">
              <a:solidFill>
                <a:schemeClr val="accent2"/>
              </a:solidFill>
              <a:latin typeface="Calibri"/>
              <a:ea typeface="Calibri"/>
              <a:cs typeface="Calibri"/>
              <a:sym typeface="Calibri"/>
            </a:endParaRPr>
          </a:p>
          <a:p>
            <a:pPr marL="0" lvl="0" indent="0" rtl="0">
              <a:spcBef>
                <a:spcPts val="0"/>
              </a:spcBef>
              <a:spcAft>
                <a:spcPts val="0"/>
              </a:spcAft>
              <a:buNone/>
            </a:pPr>
            <a:endParaRPr sz="2400">
              <a:solidFill>
                <a:srgbClr val="1155CC"/>
              </a:solidFill>
              <a:latin typeface="Calibri"/>
              <a:ea typeface="Calibri"/>
              <a:cs typeface="Calibri"/>
              <a:sym typeface="Calibri"/>
            </a:endParaRPr>
          </a:p>
        </p:txBody>
      </p:sp>
      <p:sp>
        <p:nvSpPr>
          <p:cNvPr id="266" name="Shape 266"/>
          <p:cNvSpPr/>
          <p:nvPr/>
        </p:nvSpPr>
        <p:spPr>
          <a:xfrm>
            <a:off x="4986225" y="1614825"/>
            <a:ext cx="981000" cy="645900"/>
          </a:xfrm>
          <a:prstGeom prst="leftArrow">
            <a:avLst>
              <a:gd name="adj1" fmla="val 50000"/>
              <a:gd name="adj2" fmla="val 50000"/>
            </a:avLst>
          </a:prstGeom>
          <a:solidFill>
            <a:srgbClr val="A4C2F4"/>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7" name="Shape 267"/>
          <p:cNvSpPr/>
          <p:nvPr/>
        </p:nvSpPr>
        <p:spPr>
          <a:xfrm>
            <a:off x="3205725" y="3708100"/>
            <a:ext cx="933000" cy="681900"/>
          </a:xfrm>
          <a:prstGeom prst="rightArrow">
            <a:avLst>
              <a:gd name="adj1" fmla="val 50000"/>
              <a:gd name="adj2" fmla="val 50000"/>
            </a:avLst>
          </a:prstGeom>
          <a:solidFill>
            <a:srgbClr val="A4C2F4"/>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B5998">
            <a:alpha val="98460"/>
          </a:srgbClr>
        </a:solidFill>
        <a:effectLst/>
      </p:bgPr>
    </p:bg>
    <p:spTree>
      <p:nvGrpSpPr>
        <p:cNvPr id="1" name="Shape 78"/>
        <p:cNvGrpSpPr/>
        <p:nvPr/>
      </p:nvGrpSpPr>
      <p:grpSpPr>
        <a:xfrm>
          <a:off x="0" y="0"/>
          <a:ext cx="0" cy="0"/>
          <a:chOff x="0" y="0"/>
          <a:chExt cx="0" cy="0"/>
        </a:xfrm>
      </p:grpSpPr>
      <p:sp>
        <p:nvSpPr>
          <p:cNvPr id="79" name="Shape 79"/>
          <p:cNvSpPr txBox="1">
            <a:spLocks noGrp="1"/>
          </p:cNvSpPr>
          <p:nvPr>
            <p:ph type="ctrTitle"/>
          </p:nvPr>
        </p:nvSpPr>
        <p:spPr>
          <a:xfrm>
            <a:off x="311700" y="69150"/>
            <a:ext cx="8520600" cy="9801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GB" sz="4800">
                <a:solidFill>
                  <a:srgbClr val="FFFFFF"/>
                </a:solidFill>
                <a:latin typeface="Calibri"/>
                <a:ea typeface="Calibri"/>
                <a:cs typeface="Calibri"/>
                <a:sym typeface="Calibri"/>
              </a:rPr>
              <a:t>Let’s (s)talk Facebook!</a:t>
            </a:r>
            <a:endParaRPr sz="4800">
              <a:solidFill>
                <a:srgbClr val="FFFFFF"/>
              </a:solidFill>
              <a:latin typeface="Calibri"/>
              <a:ea typeface="Calibri"/>
              <a:cs typeface="Calibri"/>
              <a:sym typeface="Calibri"/>
            </a:endParaRPr>
          </a:p>
        </p:txBody>
      </p:sp>
      <p:pic>
        <p:nvPicPr>
          <p:cNvPr id="80" name="Shape 80"/>
          <p:cNvPicPr preferRelativeResize="0"/>
          <p:nvPr/>
        </p:nvPicPr>
        <p:blipFill>
          <a:blip r:embed="rId3">
            <a:alphaModFix/>
          </a:blip>
          <a:stretch>
            <a:fillRect/>
          </a:stretch>
        </p:blipFill>
        <p:spPr>
          <a:xfrm>
            <a:off x="1457800" y="1125450"/>
            <a:ext cx="6337251" cy="4404025"/>
          </a:xfrm>
          <a:prstGeom prst="rect">
            <a:avLst/>
          </a:prstGeom>
          <a:noFill/>
          <a:ln>
            <a:noFill/>
          </a:ln>
        </p:spPr>
      </p:pic>
      <p:pic>
        <p:nvPicPr>
          <p:cNvPr id="81" name="Shape 81"/>
          <p:cNvPicPr preferRelativeResize="0"/>
          <p:nvPr/>
        </p:nvPicPr>
        <p:blipFill>
          <a:blip r:embed="rId4">
            <a:alphaModFix/>
          </a:blip>
          <a:stretch>
            <a:fillRect/>
          </a:stretch>
        </p:blipFill>
        <p:spPr>
          <a:xfrm>
            <a:off x="-21775" y="238325"/>
            <a:ext cx="9144000" cy="45720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80"/>
                                        </p:tgtEl>
                                      </p:cBhvr>
                                    </p:animEffect>
                                    <p:set>
                                      <p:cBhvr>
                                        <p:cTn id="7" dur="1" fill="hold">
                                          <p:stCondLst>
                                            <p:cond delay="1000"/>
                                          </p:stCondLst>
                                        </p:cTn>
                                        <p:tgtEl>
                                          <p:spTgt spid="80"/>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81"/>
                                        </p:tgtEl>
                                        <p:attrNameLst>
                                          <p:attrName>style.visibility</p:attrName>
                                        </p:attrNameLst>
                                      </p:cBhvr>
                                      <p:to>
                                        <p:strVal val="visible"/>
                                      </p:to>
                                    </p:set>
                                    <p:animEffect transition="in" filter="fade">
                                      <p:cBhvr>
                                        <p:cTn id="10" dur="10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Shape 272"/>
          <p:cNvPicPr preferRelativeResize="0"/>
          <p:nvPr/>
        </p:nvPicPr>
        <p:blipFill rotWithShape="1">
          <a:blip r:embed="rId3">
            <a:alphaModFix/>
          </a:blip>
          <a:srcRect l="41998" b="44410"/>
          <a:stretch/>
        </p:blipFill>
        <p:spPr>
          <a:xfrm>
            <a:off x="0" y="0"/>
            <a:ext cx="9143999" cy="5143500"/>
          </a:xfrm>
          <a:prstGeom prst="rect">
            <a:avLst/>
          </a:prstGeom>
          <a:noFill/>
          <a:ln>
            <a:noFill/>
          </a:ln>
        </p:spPr>
      </p:pic>
      <p:sp>
        <p:nvSpPr>
          <p:cNvPr id="273" name="Shape 273"/>
          <p:cNvSpPr txBox="1">
            <a:spLocks noGrp="1"/>
          </p:cNvSpPr>
          <p:nvPr>
            <p:ph type="title"/>
          </p:nvPr>
        </p:nvSpPr>
        <p:spPr>
          <a:xfrm>
            <a:off x="311700" y="172625"/>
            <a:ext cx="8520600" cy="7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a:latin typeface="Calibri"/>
                <a:ea typeface="Calibri"/>
                <a:cs typeface="Calibri"/>
                <a:sym typeface="Calibri"/>
              </a:rPr>
              <a:t>Hey, I’m the BEST in Korea! </a:t>
            </a:r>
            <a:endParaRPr sz="3600">
              <a:latin typeface="Calibri"/>
              <a:ea typeface="Calibri"/>
              <a:cs typeface="Calibri"/>
              <a:sym typeface="Calibri"/>
            </a:endParaRPr>
          </a:p>
        </p:txBody>
      </p:sp>
      <p:pic>
        <p:nvPicPr>
          <p:cNvPr id="274" name="Shape 274"/>
          <p:cNvPicPr preferRelativeResize="0"/>
          <p:nvPr/>
        </p:nvPicPr>
        <p:blipFill>
          <a:blip r:embed="rId4">
            <a:alphaModFix/>
          </a:blip>
          <a:stretch>
            <a:fillRect/>
          </a:stretch>
        </p:blipFill>
        <p:spPr>
          <a:xfrm>
            <a:off x="5399751" y="1321325"/>
            <a:ext cx="3566174" cy="3161460"/>
          </a:xfrm>
          <a:prstGeom prst="rect">
            <a:avLst/>
          </a:prstGeom>
          <a:noFill/>
          <a:ln w="9525" cap="flat" cmpd="sng">
            <a:solidFill>
              <a:srgbClr val="000000"/>
            </a:solidFill>
            <a:prstDash val="solid"/>
            <a:round/>
            <a:headEnd type="none" w="sm" len="sm"/>
            <a:tailEnd type="none" w="sm" len="sm"/>
          </a:ln>
          <a:effectLst>
            <a:outerShdw blurRad="57150" dist="95250" dir="2700000" algn="bl" rotWithShape="0">
              <a:srgbClr val="000000"/>
            </a:outerShdw>
          </a:effectLst>
        </p:spPr>
      </p:pic>
      <p:pic>
        <p:nvPicPr>
          <p:cNvPr id="275" name="Shape 275"/>
          <p:cNvPicPr preferRelativeResize="0"/>
          <p:nvPr/>
        </p:nvPicPr>
        <p:blipFill rotWithShape="1">
          <a:blip r:embed="rId5">
            <a:alphaModFix/>
          </a:blip>
          <a:srcRect b="2381"/>
          <a:stretch/>
        </p:blipFill>
        <p:spPr>
          <a:xfrm>
            <a:off x="76200" y="1404125"/>
            <a:ext cx="5165025" cy="2882575"/>
          </a:xfrm>
          <a:prstGeom prst="rect">
            <a:avLst/>
          </a:prstGeom>
          <a:noFill/>
          <a:ln w="9525" cap="flat" cmpd="sng">
            <a:solidFill>
              <a:srgbClr val="000000"/>
            </a:solidFill>
            <a:prstDash val="solid"/>
            <a:round/>
            <a:headEnd type="none" w="sm" len="sm"/>
            <a:tailEnd type="none" w="sm" len="sm"/>
          </a:ln>
          <a:effectLst>
            <a:outerShdw blurRad="57150" dist="76200" dir="2940000" algn="bl" rotWithShape="0">
              <a:srgbClr val="000000">
                <a:alpha val="87000"/>
              </a:srgbClr>
            </a:outerShdw>
          </a:effectLst>
        </p:spPr>
      </p:pic>
      <p:cxnSp>
        <p:nvCxnSpPr>
          <p:cNvPr id="276" name="Shape 276"/>
          <p:cNvCxnSpPr/>
          <p:nvPr/>
        </p:nvCxnSpPr>
        <p:spPr>
          <a:xfrm rot="10800000">
            <a:off x="8435475" y="2688363"/>
            <a:ext cx="162300" cy="3141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E9D51E">
                <a:alpha val="67058"/>
              </a:srgbClr>
            </a:gs>
            <a:gs pos="100000">
              <a:srgbClr val="D2BF1A">
                <a:alpha val="67058"/>
              </a:srgbClr>
            </a:gs>
          </a:gsLst>
          <a:path path="circle">
            <a:fillToRect l="50000" t="50000" r="50000" b="50000"/>
          </a:path>
          <a:tileRect/>
        </a:gradFill>
        <a:effectLst/>
      </p:bgPr>
    </p:bg>
    <p:spTree>
      <p:nvGrpSpPr>
        <p:cNvPr id="1" name="Shape 280"/>
        <p:cNvGrpSpPr/>
        <p:nvPr/>
      </p:nvGrpSpPr>
      <p:grpSpPr>
        <a:xfrm>
          <a:off x="0" y="0"/>
          <a:ext cx="0" cy="0"/>
          <a:chOff x="0" y="0"/>
          <a:chExt cx="0" cy="0"/>
        </a:xfrm>
      </p:grpSpPr>
      <p:pic>
        <p:nvPicPr>
          <p:cNvPr id="281" name="Shape 281"/>
          <p:cNvPicPr preferRelativeResize="0"/>
          <p:nvPr/>
        </p:nvPicPr>
        <p:blipFill rotWithShape="1">
          <a:blip r:embed="rId3">
            <a:alphaModFix/>
          </a:blip>
          <a:srcRect l="41998" b="44410"/>
          <a:stretch/>
        </p:blipFill>
        <p:spPr>
          <a:xfrm>
            <a:off x="0" y="0"/>
            <a:ext cx="9143999" cy="5143500"/>
          </a:xfrm>
          <a:prstGeom prst="rect">
            <a:avLst/>
          </a:prstGeom>
          <a:noFill/>
          <a:ln>
            <a:noFill/>
          </a:ln>
        </p:spPr>
      </p:pic>
      <p:sp>
        <p:nvSpPr>
          <p:cNvPr id="282" name="Shape 282"/>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GB" sz="3600">
                <a:latin typeface="Calibri"/>
                <a:ea typeface="Calibri"/>
                <a:cs typeface="Calibri"/>
                <a:sym typeface="Calibri"/>
              </a:rPr>
              <a:t>Let the whole world KaTalk!</a:t>
            </a:r>
            <a:endParaRPr sz="3600">
              <a:latin typeface="Calibri"/>
              <a:ea typeface="Calibri"/>
              <a:cs typeface="Calibri"/>
              <a:sym typeface="Calibri"/>
            </a:endParaRPr>
          </a:p>
        </p:txBody>
      </p:sp>
      <p:sp>
        <p:nvSpPr>
          <p:cNvPr id="283" name="Shape 283"/>
          <p:cNvSpPr txBox="1">
            <a:spLocks noGrp="1"/>
          </p:cNvSpPr>
          <p:nvPr>
            <p:ph type="body" idx="1"/>
          </p:nvPr>
        </p:nvSpPr>
        <p:spPr>
          <a:xfrm>
            <a:off x="311700" y="1427975"/>
            <a:ext cx="4615200" cy="3416400"/>
          </a:xfrm>
          <a:prstGeom prst="rect">
            <a:avLst/>
          </a:prstGeom>
        </p:spPr>
        <p:txBody>
          <a:bodyPr spcFirstLastPara="1" wrap="square" lIns="91425" tIns="91425" rIns="91425" bIns="91425" anchor="t" anchorCtr="0">
            <a:noAutofit/>
          </a:bodyPr>
          <a:lstStyle/>
          <a:p>
            <a:pPr marL="457200" lvl="0" indent="-368300" rtl="0">
              <a:spcBef>
                <a:spcPts val="0"/>
              </a:spcBef>
              <a:spcAft>
                <a:spcPts val="0"/>
              </a:spcAft>
              <a:buClr>
                <a:srgbClr val="000000"/>
              </a:buClr>
              <a:buSzPts val="2200"/>
              <a:buFont typeface="Calibri"/>
              <a:buChar char="●"/>
            </a:pPr>
            <a:r>
              <a:rPr lang="en-GB" sz="2200">
                <a:solidFill>
                  <a:srgbClr val="000000"/>
                </a:solidFill>
                <a:latin typeface="Calibri"/>
                <a:ea typeface="Calibri"/>
                <a:cs typeface="Calibri"/>
                <a:sym typeface="Calibri"/>
              </a:rPr>
              <a:t>Advertising - Airing as TV commercials</a:t>
            </a:r>
            <a:endParaRPr sz="2200">
              <a:solidFill>
                <a:srgbClr val="000000"/>
              </a:solidFill>
              <a:latin typeface="Calibri"/>
              <a:ea typeface="Calibri"/>
              <a:cs typeface="Calibri"/>
              <a:sym typeface="Calibri"/>
            </a:endParaRPr>
          </a:p>
          <a:p>
            <a:pPr marL="457200" lvl="0" indent="-368300" rtl="0">
              <a:spcBef>
                <a:spcPts val="1000"/>
              </a:spcBef>
              <a:spcAft>
                <a:spcPts val="0"/>
              </a:spcAft>
              <a:buClr>
                <a:srgbClr val="000000"/>
              </a:buClr>
              <a:buSzPts val="2200"/>
              <a:buFont typeface="Calibri"/>
              <a:buChar char="●"/>
            </a:pPr>
            <a:r>
              <a:rPr lang="en-GB" sz="2200">
                <a:solidFill>
                  <a:srgbClr val="000000"/>
                </a:solidFill>
                <a:latin typeface="Calibri"/>
                <a:ea typeface="Calibri"/>
                <a:cs typeface="Calibri"/>
                <a:sym typeface="Calibri"/>
              </a:rPr>
              <a:t>Influencer Marketing - Celebrities using it</a:t>
            </a:r>
            <a:endParaRPr sz="2200">
              <a:solidFill>
                <a:srgbClr val="000000"/>
              </a:solidFill>
              <a:latin typeface="Calibri"/>
              <a:ea typeface="Calibri"/>
              <a:cs typeface="Calibri"/>
              <a:sym typeface="Calibri"/>
            </a:endParaRPr>
          </a:p>
          <a:p>
            <a:pPr marL="457200" lvl="0" indent="-368300" rtl="0">
              <a:spcBef>
                <a:spcPts val="1000"/>
              </a:spcBef>
              <a:spcAft>
                <a:spcPts val="0"/>
              </a:spcAft>
              <a:buClr>
                <a:srgbClr val="000000"/>
              </a:buClr>
              <a:buSzPts val="2200"/>
              <a:buFont typeface="Calibri"/>
              <a:buChar char="●"/>
            </a:pPr>
            <a:r>
              <a:rPr lang="en-GB" sz="2200">
                <a:solidFill>
                  <a:srgbClr val="000000"/>
                </a:solidFill>
                <a:latin typeface="Calibri"/>
                <a:ea typeface="Calibri"/>
                <a:cs typeface="Calibri"/>
                <a:sym typeface="Calibri"/>
              </a:rPr>
              <a:t>Promoting in Sitcoms or TV series</a:t>
            </a:r>
            <a:endParaRPr sz="2200">
              <a:solidFill>
                <a:srgbClr val="000000"/>
              </a:solidFill>
              <a:latin typeface="Calibri"/>
              <a:ea typeface="Calibri"/>
              <a:cs typeface="Calibri"/>
              <a:sym typeface="Calibri"/>
            </a:endParaRPr>
          </a:p>
          <a:p>
            <a:pPr marL="0" lvl="0" indent="0" rtl="0">
              <a:spcBef>
                <a:spcPts val="1000"/>
              </a:spcBef>
              <a:spcAft>
                <a:spcPts val="0"/>
              </a:spcAft>
              <a:buNone/>
            </a:pPr>
            <a:endParaRPr sz="2200">
              <a:latin typeface="Calibri"/>
              <a:ea typeface="Calibri"/>
              <a:cs typeface="Calibri"/>
              <a:sym typeface="Calibri"/>
            </a:endParaRPr>
          </a:p>
          <a:p>
            <a:pPr marL="0" lvl="0" indent="0" rtl="0">
              <a:spcBef>
                <a:spcPts val="1600"/>
              </a:spcBef>
              <a:spcAft>
                <a:spcPts val="0"/>
              </a:spcAft>
              <a:buNone/>
            </a:pPr>
            <a:endParaRPr sz="2200">
              <a:latin typeface="Calibri"/>
              <a:ea typeface="Calibri"/>
              <a:cs typeface="Calibri"/>
              <a:sym typeface="Calibri"/>
            </a:endParaRPr>
          </a:p>
          <a:p>
            <a:pPr marL="0" lvl="0" indent="0" rtl="0">
              <a:spcBef>
                <a:spcPts val="1600"/>
              </a:spcBef>
              <a:spcAft>
                <a:spcPts val="1600"/>
              </a:spcAft>
              <a:buNone/>
            </a:pPr>
            <a:endParaRPr sz="2200">
              <a:latin typeface="Calibri"/>
              <a:ea typeface="Calibri"/>
              <a:cs typeface="Calibri"/>
              <a:sym typeface="Calibri"/>
            </a:endParaRPr>
          </a:p>
        </p:txBody>
      </p:sp>
      <p:pic>
        <p:nvPicPr>
          <p:cNvPr id="284" name="Shape 284"/>
          <p:cNvPicPr preferRelativeResize="0"/>
          <p:nvPr/>
        </p:nvPicPr>
        <p:blipFill>
          <a:blip r:embed="rId4">
            <a:alphaModFix/>
          </a:blip>
          <a:stretch>
            <a:fillRect/>
          </a:stretch>
        </p:blipFill>
        <p:spPr>
          <a:xfrm>
            <a:off x="5002025" y="1152475"/>
            <a:ext cx="3830275" cy="3814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E9D51E">
                <a:alpha val="67058"/>
              </a:srgbClr>
            </a:gs>
            <a:gs pos="100000">
              <a:srgbClr val="D2BF1A">
                <a:alpha val="67058"/>
              </a:srgbClr>
            </a:gs>
          </a:gsLst>
          <a:path path="circle">
            <a:fillToRect l="50000" t="50000" r="50000" b="50000"/>
          </a:path>
          <a:tileRect/>
        </a:gradFill>
        <a:effectLst/>
      </p:bgPr>
    </p:bg>
    <p:spTree>
      <p:nvGrpSpPr>
        <p:cNvPr id="1" name="Shape 288"/>
        <p:cNvGrpSpPr/>
        <p:nvPr/>
      </p:nvGrpSpPr>
      <p:grpSpPr>
        <a:xfrm>
          <a:off x="0" y="0"/>
          <a:ext cx="0" cy="0"/>
          <a:chOff x="0" y="0"/>
          <a:chExt cx="0" cy="0"/>
        </a:xfrm>
      </p:grpSpPr>
      <p:pic>
        <p:nvPicPr>
          <p:cNvPr id="289" name="Shape 289"/>
          <p:cNvPicPr preferRelativeResize="0"/>
          <p:nvPr/>
        </p:nvPicPr>
        <p:blipFill rotWithShape="1">
          <a:blip r:embed="rId5">
            <a:alphaModFix/>
          </a:blip>
          <a:srcRect l="41998" b="44410"/>
          <a:stretch/>
        </p:blipFill>
        <p:spPr>
          <a:xfrm>
            <a:off x="0" y="0"/>
            <a:ext cx="9143999" cy="5143500"/>
          </a:xfrm>
          <a:prstGeom prst="rect">
            <a:avLst/>
          </a:prstGeom>
          <a:noFill/>
          <a:ln>
            <a:noFill/>
          </a:ln>
        </p:spPr>
      </p:pic>
      <p:sp>
        <p:nvSpPr>
          <p:cNvPr id="290" name="Shape 290"/>
          <p:cNvSpPr txBox="1">
            <a:spLocks noGrp="1"/>
          </p:cNvSpPr>
          <p:nvPr>
            <p:ph type="title"/>
          </p:nvPr>
        </p:nvSpPr>
        <p:spPr>
          <a:xfrm>
            <a:off x="368219" y="-50735"/>
            <a:ext cx="8520600" cy="6531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3600" dirty="0">
                <a:solidFill>
                  <a:srgbClr val="000000"/>
                </a:solidFill>
                <a:latin typeface="Calibri"/>
                <a:ea typeface="Calibri"/>
                <a:cs typeface="Calibri"/>
                <a:sym typeface="Calibri"/>
              </a:rPr>
              <a:t>How does </a:t>
            </a:r>
            <a:r>
              <a:rPr lang="en-GB" sz="3600" dirty="0" err="1">
                <a:solidFill>
                  <a:srgbClr val="000000"/>
                </a:solidFill>
                <a:latin typeface="Calibri"/>
                <a:ea typeface="Calibri"/>
                <a:cs typeface="Calibri"/>
                <a:sym typeface="Calibri"/>
              </a:rPr>
              <a:t>Kakao</a:t>
            </a:r>
            <a:r>
              <a:rPr lang="en-GB" sz="3600" dirty="0">
                <a:solidFill>
                  <a:srgbClr val="000000"/>
                </a:solidFill>
                <a:latin typeface="Calibri"/>
                <a:ea typeface="Calibri"/>
                <a:cs typeface="Calibri"/>
                <a:sym typeface="Calibri"/>
              </a:rPr>
              <a:t> delivery system work?</a:t>
            </a:r>
            <a:endParaRPr sz="3600" dirty="0">
              <a:solidFill>
                <a:srgbClr val="000000"/>
              </a:solidFill>
              <a:latin typeface="Calibri"/>
              <a:ea typeface="Calibri"/>
              <a:cs typeface="Calibri"/>
              <a:sym typeface="Calibri"/>
            </a:endParaRPr>
          </a:p>
        </p:txBody>
      </p:sp>
      <p:sp>
        <p:nvSpPr>
          <p:cNvPr id="291" name="Shape 291" title="eBusiness.mp4">
            <a:hlinkClick r:id="rId6"/>
          </p:cNvPr>
          <p:cNvSpPr/>
          <p:nvPr/>
        </p:nvSpPr>
        <p:spPr>
          <a:xfrm>
            <a:off x="2286000" y="1342300"/>
            <a:ext cx="4572000" cy="3429000"/>
          </a:xfrm>
          <a:prstGeom prst="rect">
            <a:avLst/>
          </a:prstGeom>
          <a:noFill/>
          <a:ln>
            <a:noFill/>
          </a:ln>
        </p:spPr>
      </p:sp>
      <p:pic>
        <p:nvPicPr>
          <p:cNvPr id="2" name="eBusiness">
            <a:hlinkClick r:id="" action="ppaction://media"/>
            <a:extLst>
              <a:ext uri="{FF2B5EF4-FFF2-40B4-BE49-F238E27FC236}">
                <a16:creationId xmlns:a16="http://schemas.microsoft.com/office/drawing/2014/main" id="{78E02C62-F181-48C7-B962-9F28D76D2DFD}"/>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23777" y="709722"/>
            <a:ext cx="7882269" cy="4433777"/>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Shape 296"/>
          <p:cNvPicPr preferRelativeResize="0"/>
          <p:nvPr/>
        </p:nvPicPr>
        <p:blipFill rotWithShape="1">
          <a:blip r:embed="rId3">
            <a:alphaModFix/>
          </a:blip>
          <a:srcRect l="33373" r="16455"/>
          <a:stretch/>
        </p:blipFill>
        <p:spPr>
          <a:xfrm>
            <a:off x="4556400" y="800"/>
            <a:ext cx="4587601" cy="5141899"/>
          </a:xfrm>
          <a:prstGeom prst="rect">
            <a:avLst/>
          </a:prstGeom>
          <a:noFill/>
          <a:ln>
            <a:noFill/>
          </a:ln>
        </p:spPr>
      </p:pic>
      <p:sp>
        <p:nvSpPr>
          <p:cNvPr id="297" name="Shape 297"/>
          <p:cNvSpPr/>
          <p:nvPr/>
        </p:nvSpPr>
        <p:spPr>
          <a:xfrm>
            <a:off x="-9950" y="-2025"/>
            <a:ext cx="4587600" cy="5143500"/>
          </a:xfrm>
          <a:prstGeom prst="rect">
            <a:avLst/>
          </a:prstGeom>
          <a:solidFill>
            <a:srgbClr val="3B5998">
              <a:alpha val="9846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98" name="Shape 298"/>
          <p:cNvSpPr txBox="1"/>
          <p:nvPr/>
        </p:nvSpPr>
        <p:spPr>
          <a:xfrm>
            <a:off x="404050" y="1378950"/>
            <a:ext cx="4066500" cy="2385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sz="3600">
                <a:solidFill>
                  <a:srgbClr val="FFFFFF"/>
                </a:solidFill>
                <a:latin typeface="Calibri"/>
                <a:ea typeface="Calibri"/>
                <a:cs typeface="Calibri"/>
                <a:sym typeface="Calibri"/>
              </a:rPr>
              <a:t>Is it a home run for the application dominating the market?</a:t>
            </a:r>
            <a:endParaRPr sz="3600">
              <a:latin typeface="Calibri"/>
              <a:ea typeface="Calibri"/>
              <a:cs typeface="Calibri"/>
              <a:sym typeface="Calibri"/>
            </a:endParaRPr>
          </a:p>
        </p:txBody>
      </p:sp>
      <p:sp>
        <p:nvSpPr>
          <p:cNvPr id="299" name="Shape 299"/>
          <p:cNvSpPr/>
          <p:nvPr/>
        </p:nvSpPr>
        <p:spPr>
          <a:xfrm>
            <a:off x="4830250" y="2509800"/>
            <a:ext cx="4066500" cy="2321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r>
              <a:rPr lang="en-GB" sz="2400">
                <a:solidFill>
                  <a:srgbClr val="333333"/>
                </a:solidFill>
                <a:latin typeface="Calibri"/>
                <a:ea typeface="Calibri"/>
                <a:cs typeface="Calibri"/>
                <a:sym typeface="Calibri"/>
              </a:rPr>
              <a:t>Sen. Graham - “You don’t think you have a monopoly?”</a:t>
            </a:r>
            <a:endParaRPr sz="2400">
              <a:solidFill>
                <a:srgbClr val="333333"/>
              </a:solidFill>
              <a:latin typeface="Calibri"/>
              <a:ea typeface="Calibri"/>
              <a:cs typeface="Calibri"/>
              <a:sym typeface="Calibri"/>
            </a:endParaRPr>
          </a:p>
          <a:p>
            <a:pPr marL="0" lvl="0" indent="0">
              <a:spcBef>
                <a:spcPts val="0"/>
              </a:spcBef>
              <a:spcAft>
                <a:spcPts val="0"/>
              </a:spcAft>
              <a:buNone/>
            </a:pPr>
            <a:endParaRPr sz="2400">
              <a:solidFill>
                <a:srgbClr val="333333"/>
              </a:solidFill>
              <a:latin typeface="Calibri"/>
              <a:ea typeface="Calibri"/>
              <a:cs typeface="Calibri"/>
              <a:sym typeface="Calibri"/>
            </a:endParaRPr>
          </a:p>
          <a:p>
            <a:pPr marL="0" lvl="0" indent="0">
              <a:spcBef>
                <a:spcPts val="0"/>
              </a:spcBef>
              <a:spcAft>
                <a:spcPts val="0"/>
              </a:spcAft>
              <a:buNone/>
            </a:pPr>
            <a:r>
              <a:rPr lang="en-GB" sz="2400">
                <a:solidFill>
                  <a:srgbClr val="333333"/>
                </a:solidFill>
                <a:latin typeface="Calibri"/>
                <a:ea typeface="Calibri"/>
                <a:cs typeface="Calibri"/>
                <a:sym typeface="Calibri"/>
              </a:rPr>
              <a:t>Mark - “No Senator, the average American uses 8 different apps…”</a:t>
            </a:r>
            <a:endParaRPr sz="240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130375" y="1772750"/>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305" name="Shape 305"/>
          <p:cNvPicPr preferRelativeResize="0"/>
          <p:nvPr/>
        </p:nvPicPr>
        <p:blipFill>
          <a:blip r:embed="rId3">
            <a:alphaModFix/>
          </a:blip>
          <a:stretch>
            <a:fillRect/>
          </a:stretch>
        </p:blipFill>
        <p:spPr>
          <a:xfrm>
            <a:off x="0" y="1228675"/>
            <a:ext cx="9079125" cy="2959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310" name="Shape 310"/>
          <p:cNvPicPr preferRelativeResize="0"/>
          <p:nvPr/>
        </p:nvPicPr>
        <p:blipFill rotWithShape="1">
          <a:blip r:embed="rId3">
            <a:alphaModFix/>
          </a:blip>
          <a:srcRect l="41998" b="44410"/>
          <a:stretch/>
        </p:blipFill>
        <p:spPr>
          <a:xfrm>
            <a:off x="0" y="0"/>
            <a:ext cx="9143999" cy="5143500"/>
          </a:xfrm>
          <a:prstGeom prst="rect">
            <a:avLst/>
          </a:prstGeom>
          <a:noFill/>
          <a:ln>
            <a:noFill/>
          </a:ln>
        </p:spPr>
      </p:pic>
      <p:pic>
        <p:nvPicPr>
          <p:cNvPr id="311" name="Shape 311"/>
          <p:cNvPicPr preferRelativeResize="0"/>
          <p:nvPr/>
        </p:nvPicPr>
        <p:blipFill rotWithShape="1">
          <a:blip r:embed="rId4">
            <a:alphaModFix/>
          </a:blip>
          <a:srcRect t="-9000" b="9000"/>
          <a:stretch/>
        </p:blipFill>
        <p:spPr>
          <a:xfrm>
            <a:off x="1404277" y="2752201"/>
            <a:ext cx="2677025" cy="890105"/>
          </a:xfrm>
          <a:prstGeom prst="rect">
            <a:avLst/>
          </a:prstGeom>
          <a:noFill/>
          <a:ln>
            <a:noFill/>
          </a:ln>
        </p:spPr>
      </p:pic>
      <p:pic>
        <p:nvPicPr>
          <p:cNvPr id="312" name="Shape 312"/>
          <p:cNvPicPr preferRelativeResize="0"/>
          <p:nvPr/>
        </p:nvPicPr>
        <p:blipFill>
          <a:blip r:embed="rId5">
            <a:alphaModFix/>
          </a:blip>
          <a:stretch>
            <a:fillRect/>
          </a:stretch>
        </p:blipFill>
        <p:spPr>
          <a:xfrm>
            <a:off x="846051" y="4054775"/>
            <a:ext cx="4189253" cy="635150"/>
          </a:xfrm>
          <a:prstGeom prst="rect">
            <a:avLst/>
          </a:prstGeom>
          <a:noFill/>
          <a:ln>
            <a:noFill/>
          </a:ln>
        </p:spPr>
      </p:pic>
      <p:pic>
        <p:nvPicPr>
          <p:cNvPr id="313" name="Shape 313"/>
          <p:cNvPicPr preferRelativeResize="0"/>
          <p:nvPr/>
        </p:nvPicPr>
        <p:blipFill>
          <a:blip r:embed="rId6">
            <a:alphaModFix/>
          </a:blip>
          <a:stretch>
            <a:fillRect/>
          </a:stretch>
        </p:blipFill>
        <p:spPr>
          <a:xfrm>
            <a:off x="947525" y="940350"/>
            <a:ext cx="3755575" cy="1412100"/>
          </a:xfrm>
          <a:prstGeom prst="rect">
            <a:avLst/>
          </a:prstGeom>
          <a:noFill/>
          <a:ln>
            <a:noFill/>
          </a:ln>
        </p:spPr>
      </p:pic>
      <p:pic>
        <p:nvPicPr>
          <p:cNvPr id="314" name="Shape 314"/>
          <p:cNvPicPr preferRelativeResize="0"/>
          <p:nvPr/>
        </p:nvPicPr>
        <p:blipFill>
          <a:blip r:embed="rId7">
            <a:alphaModFix/>
          </a:blip>
          <a:stretch>
            <a:fillRect/>
          </a:stretch>
        </p:blipFill>
        <p:spPr>
          <a:xfrm>
            <a:off x="6174075" y="209775"/>
            <a:ext cx="1412100" cy="1412100"/>
          </a:xfrm>
          <a:prstGeom prst="rect">
            <a:avLst/>
          </a:prstGeom>
          <a:noFill/>
          <a:ln>
            <a:noFill/>
          </a:ln>
        </p:spPr>
      </p:pic>
      <p:pic>
        <p:nvPicPr>
          <p:cNvPr id="315" name="Shape 315"/>
          <p:cNvPicPr preferRelativeResize="0"/>
          <p:nvPr/>
        </p:nvPicPr>
        <p:blipFill>
          <a:blip r:embed="rId8">
            <a:alphaModFix/>
          </a:blip>
          <a:stretch>
            <a:fillRect/>
          </a:stretch>
        </p:blipFill>
        <p:spPr>
          <a:xfrm>
            <a:off x="6250125" y="1941750"/>
            <a:ext cx="1260000" cy="1260000"/>
          </a:xfrm>
          <a:prstGeom prst="rect">
            <a:avLst/>
          </a:prstGeom>
          <a:noFill/>
          <a:ln>
            <a:noFill/>
          </a:ln>
        </p:spPr>
      </p:pic>
      <p:cxnSp>
        <p:nvCxnSpPr>
          <p:cNvPr id="316" name="Shape 316"/>
          <p:cNvCxnSpPr/>
          <p:nvPr/>
        </p:nvCxnSpPr>
        <p:spPr>
          <a:xfrm>
            <a:off x="5386025" y="371875"/>
            <a:ext cx="20100" cy="2768700"/>
          </a:xfrm>
          <a:prstGeom prst="straightConnector1">
            <a:avLst/>
          </a:prstGeom>
          <a:noFill/>
          <a:ln w="19050" cap="flat" cmpd="sng">
            <a:solidFill>
              <a:srgbClr val="000000"/>
            </a:solidFill>
            <a:prstDash val="solid"/>
            <a:round/>
            <a:headEnd type="none" w="med" len="med"/>
            <a:tailEnd type="none" w="med" len="med"/>
          </a:ln>
        </p:spPr>
      </p:cxnSp>
      <p:pic>
        <p:nvPicPr>
          <p:cNvPr id="317" name="Shape 317"/>
          <p:cNvPicPr preferRelativeResize="0"/>
          <p:nvPr/>
        </p:nvPicPr>
        <p:blipFill>
          <a:blip r:embed="rId9">
            <a:alphaModFix/>
          </a:blip>
          <a:stretch>
            <a:fillRect/>
          </a:stretch>
        </p:blipFill>
        <p:spPr>
          <a:xfrm rot="5400000">
            <a:off x="5187986" y="1053061"/>
            <a:ext cx="463950" cy="1146376"/>
          </a:xfrm>
          <a:prstGeom prst="rect">
            <a:avLst/>
          </a:prstGeom>
          <a:noFill/>
          <a:ln>
            <a:noFill/>
          </a:ln>
        </p:spPr>
      </p:pic>
      <p:pic>
        <p:nvPicPr>
          <p:cNvPr id="318" name="Shape 318"/>
          <p:cNvPicPr preferRelativeResize="0"/>
          <p:nvPr/>
        </p:nvPicPr>
        <p:blipFill>
          <a:blip r:embed="rId10">
            <a:alphaModFix/>
          </a:blip>
          <a:stretch>
            <a:fillRect/>
          </a:stretch>
        </p:blipFill>
        <p:spPr>
          <a:xfrm>
            <a:off x="1789675" y="2710925"/>
            <a:ext cx="2100800" cy="2100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Shape 3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24" name="Shape 3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grpSp>
        <p:nvGrpSpPr>
          <p:cNvPr id="325" name="Shape 325"/>
          <p:cNvGrpSpPr/>
          <p:nvPr/>
        </p:nvGrpSpPr>
        <p:grpSpPr>
          <a:xfrm>
            <a:off x="-9950" y="-2025"/>
            <a:ext cx="9153951" cy="5145525"/>
            <a:chOff x="-9950" y="-2025"/>
            <a:chExt cx="9153951" cy="5145525"/>
          </a:xfrm>
        </p:grpSpPr>
        <p:sp>
          <p:nvSpPr>
            <p:cNvPr id="326" name="Shape 326"/>
            <p:cNvSpPr/>
            <p:nvPr/>
          </p:nvSpPr>
          <p:spPr>
            <a:xfrm>
              <a:off x="-9950" y="-2025"/>
              <a:ext cx="4587600" cy="5143500"/>
            </a:xfrm>
            <a:prstGeom prst="rect">
              <a:avLst/>
            </a:prstGeom>
            <a:solidFill>
              <a:srgbClr val="3B5998">
                <a:alpha val="9846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pic>
          <p:nvPicPr>
            <p:cNvPr id="327" name="Shape 327"/>
            <p:cNvPicPr preferRelativeResize="0"/>
            <p:nvPr/>
          </p:nvPicPr>
          <p:blipFill rotWithShape="1">
            <a:blip r:embed="rId3">
              <a:alphaModFix/>
            </a:blip>
            <a:srcRect l="41998" b="44410"/>
            <a:stretch/>
          </p:blipFill>
          <p:spPr>
            <a:xfrm>
              <a:off x="4579825" y="0"/>
              <a:ext cx="4564176" cy="5143500"/>
            </a:xfrm>
            <a:prstGeom prst="rect">
              <a:avLst/>
            </a:prstGeom>
            <a:noFill/>
            <a:ln>
              <a:noFill/>
            </a:ln>
          </p:spPr>
        </p:pic>
      </p:grpSp>
      <p:sp>
        <p:nvSpPr>
          <p:cNvPr id="328" name="Shape 328"/>
          <p:cNvSpPr txBox="1"/>
          <p:nvPr/>
        </p:nvSpPr>
        <p:spPr>
          <a:xfrm>
            <a:off x="855575" y="1588350"/>
            <a:ext cx="5797800" cy="676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29" name="Shape 329"/>
          <p:cNvSpPr txBox="1"/>
          <p:nvPr/>
        </p:nvSpPr>
        <p:spPr>
          <a:xfrm>
            <a:off x="684450" y="1417225"/>
            <a:ext cx="3180600" cy="676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sz="3600">
                <a:solidFill>
                  <a:srgbClr val="FFFFFF"/>
                </a:solidFill>
                <a:latin typeface="Calibri"/>
                <a:ea typeface="Calibri"/>
                <a:cs typeface="Calibri"/>
                <a:sym typeface="Calibri"/>
              </a:rPr>
              <a:t>Are we going to talk on messenger?</a:t>
            </a:r>
            <a:endParaRPr sz="3600">
              <a:solidFill>
                <a:srgbClr val="FFFFFF"/>
              </a:solidFill>
              <a:latin typeface="Calibri"/>
              <a:ea typeface="Calibri"/>
              <a:cs typeface="Calibri"/>
              <a:sym typeface="Calibri"/>
            </a:endParaRPr>
          </a:p>
        </p:txBody>
      </p:sp>
      <p:sp>
        <p:nvSpPr>
          <p:cNvPr id="330" name="Shape 330"/>
          <p:cNvSpPr txBox="1"/>
          <p:nvPr/>
        </p:nvSpPr>
        <p:spPr>
          <a:xfrm>
            <a:off x="5332650" y="1645825"/>
            <a:ext cx="3180600" cy="1813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3600">
                <a:latin typeface="Calibri"/>
                <a:ea typeface="Calibri"/>
                <a:cs typeface="Calibri"/>
                <a:sym typeface="Calibri"/>
              </a:rPr>
              <a:t>Are we going to KaTalk?</a:t>
            </a:r>
            <a:endParaRPr sz="3600">
              <a:latin typeface="Calibri"/>
              <a:ea typeface="Calibri"/>
              <a:cs typeface="Calibri"/>
              <a:sym typeface="Calibri"/>
            </a:endParaRPr>
          </a:p>
        </p:txBody>
      </p:sp>
      <p:sp>
        <p:nvSpPr>
          <p:cNvPr id="331" name="Shape 331"/>
          <p:cNvSpPr/>
          <p:nvPr/>
        </p:nvSpPr>
        <p:spPr>
          <a:xfrm>
            <a:off x="4278150" y="2264850"/>
            <a:ext cx="587700" cy="483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GB" sz="2400">
                <a:latin typeface="Calibri"/>
                <a:ea typeface="Calibri"/>
                <a:cs typeface="Calibri"/>
                <a:sym typeface="Calibri"/>
              </a:rPr>
              <a:t>OR</a:t>
            </a:r>
            <a:endParaRPr sz="2400">
              <a:latin typeface="Calibri"/>
              <a:ea typeface="Calibri"/>
              <a:cs typeface="Calibri"/>
              <a:sym typeface="Calibri"/>
            </a:endParaRPr>
          </a:p>
        </p:txBody>
      </p:sp>
      <p:sp>
        <p:nvSpPr>
          <p:cNvPr id="11" name="Shape 290">
            <a:extLst>
              <a:ext uri="{FF2B5EF4-FFF2-40B4-BE49-F238E27FC236}">
                <a16:creationId xmlns:a16="http://schemas.microsoft.com/office/drawing/2014/main" id="{1D12A684-D4C6-4DE7-9956-302079343759}"/>
              </a:ext>
            </a:extLst>
          </p:cNvPr>
          <p:cNvSpPr txBox="1">
            <a:spLocks/>
          </p:cNvSpPr>
          <p:nvPr/>
        </p:nvSpPr>
        <p:spPr>
          <a:xfrm>
            <a:off x="382395" y="126469"/>
            <a:ext cx="8520600" cy="653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lnSpc>
                <a:spcPct val="115000"/>
              </a:lnSpc>
              <a:spcAft>
                <a:spcPts val="1600"/>
              </a:spcAft>
            </a:pPr>
            <a:r>
              <a:rPr lang="en-US" sz="3600" dirty="0">
                <a:solidFill>
                  <a:schemeClr val="bg1"/>
                </a:solidFill>
                <a:latin typeface="Calibri"/>
                <a:ea typeface="Calibri"/>
                <a:cs typeface="Calibri"/>
                <a:sym typeface="Calibri"/>
              </a:rPr>
              <a:t>Ques</a:t>
            </a:r>
            <a:r>
              <a:rPr lang="en-US" sz="3600" dirty="0">
                <a:solidFill>
                  <a:srgbClr val="000000"/>
                </a:solidFill>
                <a:latin typeface="Calibri"/>
                <a:ea typeface="Calibri"/>
                <a:cs typeface="Calibri"/>
                <a:sym typeface="Calibri"/>
              </a:rPr>
              <a:t>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B5998">
            <a:alpha val="98460"/>
          </a:srgbClr>
        </a:solidFill>
        <a:effectLst/>
      </p:bgPr>
    </p:bg>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4500250" y="1186525"/>
            <a:ext cx="4444500" cy="33816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FFFFFF"/>
              </a:buClr>
              <a:buSzPts val="2000"/>
              <a:buFont typeface="Calibri"/>
              <a:buChar char="●"/>
            </a:pPr>
            <a:r>
              <a:rPr lang="en-GB" sz="2000">
                <a:solidFill>
                  <a:srgbClr val="FFFFFF"/>
                </a:solidFill>
                <a:latin typeface="Calibri"/>
                <a:ea typeface="Calibri"/>
                <a:cs typeface="Calibri"/>
                <a:sym typeface="Calibri"/>
              </a:rPr>
              <a:t>Standalone mobile application</a:t>
            </a:r>
            <a:endParaRPr sz="2000">
              <a:solidFill>
                <a:srgbClr val="FFFFFF"/>
              </a:solidFill>
              <a:latin typeface="Calibri"/>
              <a:ea typeface="Calibri"/>
              <a:cs typeface="Calibri"/>
              <a:sym typeface="Calibri"/>
            </a:endParaRPr>
          </a:p>
          <a:p>
            <a:pPr marL="457200" lvl="0" indent="-355600" algn="l" rtl="0">
              <a:spcBef>
                <a:spcPts val="0"/>
              </a:spcBef>
              <a:spcAft>
                <a:spcPts val="0"/>
              </a:spcAft>
              <a:buClr>
                <a:srgbClr val="FFFFFF"/>
              </a:buClr>
              <a:buSzPts val="2000"/>
              <a:buFont typeface="Calibri"/>
              <a:buChar char="●"/>
            </a:pPr>
            <a:r>
              <a:rPr lang="en-GB" sz="2000">
                <a:solidFill>
                  <a:srgbClr val="FFFFFF"/>
                </a:solidFill>
                <a:latin typeface="Calibri"/>
                <a:ea typeface="Calibri"/>
                <a:cs typeface="Calibri"/>
                <a:sym typeface="Calibri"/>
              </a:rPr>
              <a:t>Targets user’s FB circle</a:t>
            </a:r>
            <a:endParaRPr sz="2000">
              <a:solidFill>
                <a:srgbClr val="FFFFFF"/>
              </a:solidFill>
              <a:latin typeface="Calibri"/>
              <a:ea typeface="Calibri"/>
              <a:cs typeface="Calibri"/>
              <a:sym typeface="Calibri"/>
            </a:endParaRPr>
          </a:p>
          <a:p>
            <a:pPr marL="457200" lvl="0" indent="-355600" algn="l" rtl="0">
              <a:spcBef>
                <a:spcPts val="0"/>
              </a:spcBef>
              <a:spcAft>
                <a:spcPts val="0"/>
              </a:spcAft>
              <a:buClr>
                <a:srgbClr val="FFFFFF"/>
              </a:buClr>
              <a:buSzPts val="2000"/>
              <a:buFont typeface="Calibri"/>
              <a:buChar char="●"/>
            </a:pPr>
            <a:r>
              <a:rPr lang="en-GB" sz="2000">
                <a:solidFill>
                  <a:srgbClr val="FFFFFF"/>
                </a:solidFill>
                <a:latin typeface="Calibri"/>
                <a:ea typeface="Calibri"/>
                <a:cs typeface="Calibri"/>
                <a:sym typeface="Calibri"/>
              </a:rPr>
              <a:t>No need for contact number and FB account</a:t>
            </a:r>
            <a:endParaRPr sz="2000">
              <a:solidFill>
                <a:srgbClr val="FFFFFF"/>
              </a:solidFill>
              <a:latin typeface="Calibri"/>
              <a:ea typeface="Calibri"/>
              <a:cs typeface="Calibri"/>
              <a:sym typeface="Calibri"/>
            </a:endParaRPr>
          </a:p>
          <a:p>
            <a:pPr marL="457200" lvl="0" indent="-355600" algn="l" rtl="0">
              <a:spcBef>
                <a:spcPts val="0"/>
              </a:spcBef>
              <a:spcAft>
                <a:spcPts val="0"/>
              </a:spcAft>
              <a:buClr>
                <a:srgbClr val="FFFFFF"/>
              </a:buClr>
              <a:buSzPts val="2000"/>
              <a:buFont typeface="Calibri"/>
              <a:buChar char="●"/>
            </a:pPr>
            <a:r>
              <a:rPr lang="en-GB" sz="2000">
                <a:solidFill>
                  <a:srgbClr val="FFFFFF"/>
                </a:solidFill>
                <a:latin typeface="Calibri"/>
                <a:ea typeface="Calibri"/>
                <a:cs typeface="Calibri"/>
                <a:sym typeface="Calibri"/>
              </a:rPr>
              <a:t>App for first personal interaction</a:t>
            </a:r>
            <a:endParaRPr sz="2000">
              <a:solidFill>
                <a:srgbClr val="FFFFFF"/>
              </a:solidFill>
              <a:latin typeface="Calibri"/>
              <a:ea typeface="Calibri"/>
              <a:cs typeface="Calibri"/>
              <a:sym typeface="Calibri"/>
            </a:endParaRPr>
          </a:p>
          <a:p>
            <a:pPr marL="457200" lvl="0" indent="-355600" algn="l" rtl="0">
              <a:spcBef>
                <a:spcPts val="0"/>
              </a:spcBef>
              <a:spcAft>
                <a:spcPts val="0"/>
              </a:spcAft>
              <a:buClr>
                <a:srgbClr val="FFFFFF"/>
              </a:buClr>
              <a:buSzPts val="2000"/>
              <a:buFont typeface="Calibri"/>
              <a:buChar char="●"/>
            </a:pPr>
            <a:r>
              <a:rPr lang="en-GB" sz="2000">
                <a:solidFill>
                  <a:srgbClr val="FFFFFF"/>
                </a:solidFill>
                <a:latin typeface="Calibri"/>
                <a:ea typeface="Calibri"/>
                <a:cs typeface="Calibri"/>
                <a:sym typeface="Calibri"/>
              </a:rPr>
              <a:t>No need to create a new social graph)</a:t>
            </a:r>
            <a:endParaRPr sz="2000">
              <a:solidFill>
                <a:srgbClr val="FFFFFF"/>
              </a:solidFill>
              <a:latin typeface="Calibri"/>
              <a:ea typeface="Calibri"/>
              <a:cs typeface="Calibri"/>
              <a:sym typeface="Calibri"/>
            </a:endParaRPr>
          </a:p>
          <a:p>
            <a:pPr marL="457200" lvl="0" indent="-355600" algn="l" rtl="0">
              <a:spcBef>
                <a:spcPts val="0"/>
              </a:spcBef>
              <a:spcAft>
                <a:spcPts val="0"/>
              </a:spcAft>
              <a:buClr>
                <a:srgbClr val="FFFFFF"/>
              </a:buClr>
              <a:buSzPts val="2000"/>
              <a:buFont typeface="Calibri"/>
              <a:buChar char="●"/>
            </a:pPr>
            <a:r>
              <a:rPr lang="en-GB" sz="2000">
                <a:solidFill>
                  <a:srgbClr val="FFFFFF"/>
                </a:solidFill>
                <a:latin typeface="Calibri"/>
                <a:ea typeface="Calibri"/>
                <a:cs typeface="Calibri"/>
                <a:sym typeface="Calibri"/>
              </a:rPr>
              <a:t>Multiple accounts in one app - one phone: multiple users</a:t>
            </a:r>
            <a:endParaRPr sz="2000">
              <a:solidFill>
                <a:srgbClr val="FFFFFF"/>
              </a:solidFill>
              <a:latin typeface="Calibri"/>
              <a:ea typeface="Calibri"/>
              <a:cs typeface="Calibri"/>
              <a:sym typeface="Calibri"/>
            </a:endParaRPr>
          </a:p>
        </p:txBody>
      </p:sp>
      <p:sp>
        <p:nvSpPr>
          <p:cNvPr id="87" name="Shape 87"/>
          <p:cNvSpPr txBox="1">
            <a:spLocks noGrp="1"/>
          </p:cNvSpPr>
          <p:nvPr>
            <p:ph type="ctrTitle" idx="4294967295"/>
          </p:nvPr>
        </p:nvSpPr>
        <p:spPr>
          <a:xfrm>
            <a:off x="311700" y="176450"/>
            <a:ext cx="8520600" cy="98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b="1">
                <a:solidFill>
                  <a:srgbClr val="FFFFFF"/>
                </a:solidFill>
                <a:latin typeface="Calibri"/>
                <a:ea typeface="Calibri"/>
                <a:cs typeface="Calibri"/>
                <a:sym typeface="Calibri"/>
              </a:rPr>
              <a:t>Wait, how does that relate to Messenger?</a:t>
            </a:r>
            <a:endParaRPr sz="3600" b="1">
              <a:solidFill>
                <a:srgbClr val="FFFFFF"/>
              </a:solidFill>
              <a:latin typeface="Calibri"/>
              <a:ea typeface="Calibri"/>
              <a:cs typeface="Calibri"/>
              <a:sym typeface="Calibri"/>
            </a:endParaRPr>
          </a:p>
        </p:txBody>
      </p:sp>
      <p:pic>
        <p:nvPicPr>
          <p:cNvPr id="88" name="Shape 88"/>
          <p:cNvPicPr preferRelativeResize="0"/>
          <p:nvPr/>
        </p:nvPicPr>
        <p:blipFill>
          <a:blip r:embed="rId3">
            <a:alphaModFix/>
          </a:blip>
          <a:stretch>
            <a:fillRect/>
          </a:stretch>
        </p:blipFill>
        <p:spPr>
          <a:xfrm>
            <a:off x="467600" y="1144975"/>
            <a:ext cx="3987724" cy="3335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B5998">
            <a:alpha val="98460"/>
          </a:srgbClr>
        </a:solidFill>
        <a:effectLst/>
      </p:bgPr>
    </p:bg>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1064625" y="1586725"/>
            <a:ext cx="2878200" cy="2765400"/>
          </a:xfrm>
          <a:prstGeom prst="rect">
            <a:avLst/>
          </a:prstGeom>
        </p:spPr>
        <p:txBody>
          <a:bodyPr spcFirstLastPara="1" wrap="square" lIns="91425" tIns="91425" rIns="91425" bIns="91425" anchor="t" anchorCtr="0">
            <a:noAutofit/>
          </a:bodyPr>
          <a:lstStyle/>
          <a:p>
            <a:pPr marL="457200" lvl="0" indent="-381000" rtl="0">
              <a:spcBef>
                <a:spcPts val="0"/>
              </a:spcBef>
              <a:spcAft>
                <a:spcPts val="0"/>
              </a:spcAft>
              <a:buClr>
                <a:srgbClr val="FFFFFF"/>
              </a:buClr>
              <a:buSzPts val="2400"/>
              <a:buFont typeface="Calibri"/>
              <a:buChar char="●"/>
            </a:pPr>
            <a:r>
              <a:rPr lang="en-GB" sz="2400">
                <a:solidFill>
                  <a:srgbClr val="FFFFFF"/>
                </a:solidFill>
                <a:latin typeface="Calibri"/>
                <a:ea typeface="Calibri"/>
                <a:cs typeface="Calibri"/>
                <a:sym typeface="Calibri"/>
              </a:rPr>
              <a:t>Read Receipts</a:t>
            </a:r>
            <a:endParaRPr sz="2400">
              <a:solidFill>
                <a:srgbClr val="FFFFFF"/>
              </a:solidFill>
              <a:latin typeface="Calibri"/>
              <a:ea typeface="Calibri"/>
              <a:cs typeface="Calibri"/>
              <a:sym typeface="Calibri"/>
            </a:endParaRPr>
          </a:p>
          <a:p>
            <a:pPr marL="457200" lvl="0" indent="-381000" rtl="0">
              <a:spcBef>
                <a:spcPts val="0"/>
              </a:spcBef>
              <a:spcAft>
                <a:spcPts val="0"/>
              </a:spcAft>
              <a:buClr>
                <a:srgbClr val="FFFFFF"/>
              </a:buClr>
              <a:buSzPts val="2400"/>
              <a:buFont typeface="Calibri"/>
              <a:buChar char="●"/>
            </a:pPr>
            <a:r>
              <a:rPr lang="en-GB" sz="2400">
                <a:solidFill>
                  <a:srgbClr val="FFFFFF"/>
                </a:solidFill>
                <a:latin typeface="Calibri"/>
                <a:ea typeface="Calibri"/>
                <a:cs typeface="Calibri"/>
                <a:sym typeface="Calibri"/>
              </a:rPr>
              <a:t>Video Calls</a:t>
            </a:r>
            <a:endParaRPr sz="2400">
              <a:solidFill>
                <a:srgbClr val="FFFFFF"/>
              </a:solidFill>
              <a:latin typeface="Calibri"/>
              <a:ea typeface="Calibri"/>
              <a:cs typeface="Calibri"/>
              <a:sym typeface="Calibri"/>
            </a:endParaRPr>
          </a:p>
          <a:p>
            <a:pPr marL="457200" lvl="0" indent="-381000" rtl="0">
              <a:spcBef>
                <a:spcPts val="0"/>
              </a:spcBef>
              <a:spcAft>
                <a:spcPts val="0"/>
              </a:spcAft>
              <a:buClr>
                <a:srgbClr val="FFFFFF"/>
              </a:buClr>
              <a:buSzPts val="2400"/>
              <a:buFont typeface="Calibri"/>
              <a:buChar char="●"/>
            </a:pPr>
            <a:r>
              <a:rPr lang="en-GB" sz="2400">
                <a:solidFill>
                  <a:srgbClr val="FFFFFF"/>
                </a:solidFill>
                <a:latin typeface="Calibri"/>
                <a:ea typeface="Calibri"/>
                <a:cs typeface="Calibri"/>
                <a:sym typeface="Calibri"/>
              </a:rPr>
              <a:t>Location Sharing</a:t>
            </a:r>
            <a:endParaRPr sz="2400">
              <a:solidFill>
                <a:srgbClr val="FFFFFF"/>
              </a:solidFill>
              <a:latin typeface="Calibri"/>
              <a:ea typeface="Calibri"/>
              <a:cs typeface="Calibri"/>
              <a:sym typeface="Calibri"/>
            </a:endParaRPr>
          </a:p>
          <a:p>
            <a:pPr marL="457200" lvl="0" indent="-381000" rtl="0">
              <a:spcBef>
                <a:spcPts val="0"/>
              </a:spcBef>
              <a:spcAft>
                <a:spcPts val="0"/>
              </a:spcAft>
              <a:buClr>
                <a:schemeClr val="lt1"/>
              </a:buClr>
              <a:buSzPts val="2400"/>
              <a:buFont typeface="Calibri"/>
              <a:buChar char="●"/>
            </a:pPr>
            <a:r>
              <a:rPr lang="en-GB" sz="2400">
                <a:solidFill>
                  <a:schemeClr val="lt1"/>
                </a:solidFill>
                <a:latin typeface="Calibri"/>
                <a:ea typeface="Calibri"/>
                <a:cs typeface="Calibri"/>
                <a:sym typeface="Calibri"/>
              </a:rPr>
              <a:t>Businesses</a:t>
            </a:r>
            <a:endParaRPr sz="2400">
              <a:solidFill>
                <a:srgbClr val="FFFFFF"/>
              </a:solidFill>
              <a:latin typeface="Calibri"/>
              <a:ea typeface="Calibri"/>
              <a:cs typeface="Calibri"/>
              <a:sym typeface="Calibri"/>
            </a:endParaRPr>
          </a:p>
          <a:p>
            <a:pPr marL="457200" lvl="0" indent="-381000" rtl="0">
              <a:spcBef>
                <a:spcPts val="0"/>
              </a:spcBef>
              <a:spcAft>
                <a:spcPts val="0"/>
              </a:spcAft>
              <a:buClr>
                <a:srgbClr val="FFFFFF"/>
              </a:buClr>
              <a:buSzPts val="2400"/>
              <a:buFont typeface="Calibri"/>
              <a:buChar char="●"/>
            </a:pPr>
            <a:r>
              <a:rPr lang="en-GB" sz="2400">
                <a:solidFill>
                  <a:srgbClr val="FFFFFF"/>
                </a:solidFill>
                <a:latin typeface="Calibri"/>
                <a:ea typeface="Calibri"/>
                <a:cs typeface="Calibri"/>
                <a:sym typeface="Calibri"/>
              </a:rPr>
              <a:t>Payments</a:t>
            </a:r>
            <a:endParaRPr sz="2400">
              <a:solidFill>
                <a:srgbClr val="FFFFFF"/>
              </a:solidFill>
              <a:latin typeface="Calibri"/>
              <a:ea typeface="Calibri"/>
              <a:cs typeface="Calibri"/>
              <a:sym typeface="Calibri"/>
            </a:endParaRPr>
          </a:p>
          <a:p>
            <a:pPr marL="457200" lvl="0" indent="-381000" rtl="0">
              <a:spcBef>
                <a:spcPts val="0"/>
              </a:spcBef>
              <a:spcAft>
                <a:spcPts val="0"/>
              </a:spcAft>
              <a:buClr>
                <a:srgbClr val="FFFFFF"/>
              </a:buClr>
              <a:buSzPts val="2400"/>
              <a:buFont typeface="Calibri"/>
              <a:buChar char="●"/>
            </a:pPr>
            <a:r>
              <a:rPr lang="en-GB" sz="2400">
                <a:solidFill>
                  <a:srgbClr val="FFFFFF"/>
                </a:solidFill>
                <a:latin typeface="Calibri"/>
                <a:ea typeface="Calibri"/>
                <a:cs typeface="Calibri"/>
                <a:sym typeface="Calibri"/>
              </a:rPr>
              <a:t>Messenger Bots</a:t>
            </a:r>
            <a:endParaRPr sz="2400">
              <a:solidFill>
                <a:srgbClr val="FFFFFF"/>
              </a:solidFill>
              <a:latin typeface="Calibri"/>
              <a:ea typeface="Calibri"/>
              <a:cs typeface="Calibri"/>
              <a:sym typeface="Calibri"/>
            </a:endParaRPr>
          </a:p>
          <a:p>
            <a:pPr marL="0" lvl="0" indent="0">
              <a:spcBef>
                <a:spcPts val="1600"/>
              </a:spcBef>
              <a:spcAft>
                <a:spcPts val="0"/>
              </a:spcAft>
              <a:buNone/>
            </a:pPr>
            <a:endParaRPr sz="2400">
              <a:solidFill>
                <a:srgbClr val="FFFFFF"/>
              </a:solidFill>
              <a:latin typeface="Calibri"/>
              <a:ea typeface="Calibri"/>
              <a:cs typeface="Calibri"/>
              <a:sym typeface="Calibri"/>
            </a:endParaRPr>
          </a:p>
          <a:p>
            <a:pPr marL="0" lvl="0" indent="0">
              <a:spcBef>
                <a:spcPts val="1600"/>
              </a:spcBef>
              <a:spcAft>
                <a:spcPts val="1600"/>
              </a:spcAft>
              <a:buNone/>
            </a:pPr>
            <a:endParaRPr sz="2400">
              <a:solidFill>
                <a:srgbClr val="FFFFFF"/>
              </a:solidFill>
              <a:latin typeface="Calibri"/>
              <a:ea typeface="Calibri"/>
              <a:cs typeface="Calibri"/>
              <a:sym typeface="Calibri"/>
            </a:endParaRPr>
          </a:p>
        </p:txBody>
      </p:sp>
      <p:pic>
        <p:nvPicPr>
          <p:cNvPr id="94" name="Shape 94"/>
          <p:cNvPicPr preferRelativeResize="0"/>
          <p:nvPr/>
        </p:nvPicPr>
        <p:blipFill>
          <a:blip r:embed="rId3">
            <a:alphaModFix/>
          </a:blip>
          <a:stretch>
            <a:fillRect/>
          </a:stretch>
        </p:blipFill>
        <p:spPr>
          <a:xfrm>
            <a:off x="4354138" y="1201650"/>
            <a:ext cx="3629025" cy="3600450"/>
          </a:xfrm>
          <a:prstGeom prst="rect">
            <a:avLst/>
          </a:prstGeom>
          <a:noFill/>
          <a:ln>
            <a:noFill/>
          </a:ln>
        </p:spPr>
      </p:pic>
      <p:sp>
        <p:nvSpPr>
          <p:cNvPr id="95" name="Shape 95"/>
          <p:cNvSpPr txBox="1">
            <a:spLocks noGrp="1"/>
          </p:cNvSpPr>
          <p:nvPr>
            <p:ph type="ctrTitle" idx="4294967295"/>
          </p:nvPr>
        </p:nvSpPr>
        <p:spPr>
          <a:xfrm>
            <a:off x="311700" y="228600"/>
            <a:ext cx="8520600" cy="98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b="1">
                <a:solidFill>
                  <a:srgbClr val="FFFFFF"/>
                </a:solidFill>
                <a:latin typeface="Calibri"/>
                <a:ea typeface="Calibri"/>
                <a:cs typeface="Calibri"/>
                <a:sym typeface="Calibri"/>
              </a:rPr>
              <a:t>Meh, I have WhatsApp already.</a:t>
            </a:r>
            <a:endParaRPr sz="3600" b="1">
              <a:solidFill>
                <a:srgbClr val="FFFFFF"/>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01" name="Shape 10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102" name="Shape 102"/>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B5998">
            <a:alpha val="98430"/>
          </a:srgbClr>
        </a:solidFill>
        <a:effectLst/>
      </p:bgPr>
    </p:bg>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311700" y="209500"/>
            <a:ext cx="8520600" cy="5727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GB" sz="3600" b="1">
                <a:solidFill>
                  <a:srgbClr val="F3F3F3"/>
                </a:solidFill>
                <a:latin typeface="Calibri"/>
                <a:ea typeface="Calibri"/>
                <a:cs typeface="Calibri"/>
                <a:sym typeface="Calibri"/>
              </a:rPr>
              <a:t>But is everything rosy and cozy?</a:t>
            </a:r>
            <a:endParaRPr sz="3600" b="1">
              <a:solidFill>
                <a:srgbClr val="F3F3F3"/>
              </a:solidFill>
              <a:latin typeface="Calibri"/>
              <a:ea typeface="Calibri"/>
              <a:cs typeface="Calibri"/>
              <a:sym typeface="Calibri"/>
            </a:endParaRPr>
          </a:p>
        </p:txBody>
      </p:sp>
      <p:sp>
        <p:nvSpPr>
          <p:cNvPr id="108" name="Shape 108"/>
          <p:cNvSpPr txBox="1">
            <a:spLocks noGrp="1"/>
          </p:cNvSpPr>
          <p:nvPr>
            <p:ph type="body" idx="1"/>
          </p:nvPr>
        </p:nvSpPr>
        <p:spPr>
          <a:xfrm>
            <a:off x="4866200" y="1457275"/>
            <a:ext cx="4078200" cy="2819100"/>
          </a:xfrm>
          <a:prstGeom prst="rect">
            <a:avLst/>
          </a:prstGeom>
        </p:spPr>
        <p:txBody>
          <a:bodyPr spcFirstLastPara="1" wrap="square" lIns="91425" tIns="91425" rIns="91425" bIns="91425" anchor="t" anchorCtr="0">
            <a:noAutofit/>
          </a:bodyPr>
          <a:lstStyle/>
          <a:p>
            <a:pPr marL="457200" lvl="0" indent="-355600" rtl="0">
              <a:spcBef>
                <a:spcPts val="0"/>
              </a:spcBef>
              <a:spcAft>
                <a:spcPts val="0"/>
              </a:spcAft>
              <a:buClr>
                <a:srgbClr val="FFFFFF"/>
              </a:buClr>
              <a:buSzPts val="2000"/>
              <a:buFont typeface="Calibri"/>
              <a:buChar char="●"/>
            </a:pPr>
            <a:r>
              <a:rPr lang="en-GB" sz="2000">
                <a:solidFill>
                  <a:srgbClr val="FFFFFF"/>
                </a:solidFill>
                <a:latin typeface="Calibri"/>
                <a:ea typeface="Calibri"/>
                <a:cs typeface="Calibri"/>
                <a:sym typeface="Calibri"/>
              </a:rPr>
              <a:t>Everyone you know is on Facebook/Messenger!</a:t>
            </a:r>
            <a:endParaRPr sz="2000">
              <a:solidFill>
                <a:srgbClr val="FFFFFF"/>
              </a:solidFill>
              <a:latin typeface="Calibri"/>
              <a:ea typeface="Calibri"/>
              <a:cs typeface="Calibri"/>
              <a:sym typeface="Calibri"/>
            </a:endParaRPr>
          </a:p>
          <a:p>
            <a:pPr marL="457200" lvl="0" indent="-355600" rtl="0">
              <a:spcBef>
                <a:spcPts val="0"/>
              </a:spcBef>
              <a:spcAft>
                <a:spcPts val="0"/>
              </a:spcAft>
              <a:buClr>
                <a:srgbClr val="FFFFFF"/>
              </a:buClr>
              <a:buSzPts val="2000"/>
              <a:buFont typeface="Calibri"/>
              <a:buChar char="●"/>
            </a:pPr>
            <a:r>
              <a:rPr lang="en-GB" sz="2000">
                <a:solidFill>
                  <a:srgbClr val="FFFFFF"/>
                </a:solidFill>
                <a:latin typeface="Calibri"/>
                <a:ea typeface="Calibri"/>
                <a:cs typeface="Calibri"/>
                <a:sym typeface="Calibri"/>
              </a:rPr>
              <a:t>Anyone can find you and text you</a:t>
            </a:r>
            <a:endParaRPr sz="2000">
              <a:solidFill>
                <a:srgbClr val="FFFFFF"/>
              </a:solidFill>
              <a:latin typeface="Calibri"/>
              <a:ea typeface="Calibri"/>
              <a:cs typeface="Calibri"/>
              <a:sym typeface="Calibri"/>
            </a:endParaRPr>
          </a:p>
          <a:p>
            <a:pPr marL="457200" lvl="0" indent="-355600" rtl="0">
              <a:spcBef>
                <a:spcPts val="0"/>
              </a:spcBef>
              <a:spcAft>
                <a:spcPts val="0"/>
              </a:spcAft>
              <a:buClr>
                <a:srgbClr val="FFFFFF"/>
              </a:buClr>
              <a:buSzPts val="2000"/>
              <a:buFont typeface="Calibri"/>
              <a:buChar char="●"/>
            </a:pPr>
            <a:r>
              <a:rPr lang="en-GB" sz="2000">
                <a:solidFill>
                  <a:srgbClr val="FFFFFF"/>
                </a:solidFill>
                <a:latin typeface="Calibri"/>
                <a:ea typeface="Calibri"/>
                <a:cs typeface="Calibri"/>
                <a:sym typeface="Calibri"/>
              </a:rPr>
              <a:t>It’s a pain to filter and configure your privacy settings</a:t>
            </a:r>
            <a:endParaRPr sz="2000">
              <a:solidFill>
                <a:srgbClr val="FFFFFF"/>
              </a:solidFill>
              <a:latin typeface="Calibri"/>
              <a:ea typeface="Calibri"/>
              <a:cs typeface="Calibri"/>
              <a:sym typeface="Calibri"/>
            </a:endParaRPr>
          </a:p>
          <a:p>
            <a:pPr marL="457200" lvl="0" indent="-355600">
              <a:spcBef>
                <a:spcPts val="0"/>
              </a:spcBef>
              <a:spcAft>
                <a:spcPts val="0"/>
              </a:spcAft>
              <a:buClr>
                <a:srgbClr val="FFFFFF"/>
              </a:buClr>
              <a:buSzPts val="2000"/>
              <a:buFont typeface="Calibri"/>
              <a:buChar char="●"/>
            </a:pPr>
            <a:r>
              <a:rPr lang="en-GB" sz="2000">
                <a:solidFill>
                  <a:srgbClr val="FFFFFF"/>
                </a:solidFill>
                <a:latin typeface="Calibri"/>
                <a:ea typeface="Calibri"/>
                <a:cs typeface="Calibri"/>
                <a:sym typeface="Calibri"/>
              </a:rPr>
              <a:t>Quality of Messenger is decided by the quality of users on it</a:t>
            </a:r>
            <a:endParaRPr sz="2000">
              <a:solidFill>
                <a:srgbClr val="FFFFFF"/>
              </a:solidFill>
              <a:latin typeface="Calibri"/>
              <a:ea typeface="Calibri"/>
              <a:cs typeface="Calibri"/>
              <a:sym typeface="Calibri"/>
            </a:endParaRPr>
          </a:p>
        </p:txBody>
      </p:sp>
      <p:pic>
        <p:nvPicPr>
          <p:cNvPr id="109" name="Shape 109"/>
          <p:cNvPicPr preferRelativeResize="0"/>
          <p:nvPr/>
        </p:nvPicPr>
        <p:blipFill>
          <a:blip r:embed="rId3">
            <a:alphaModFix/>
          </a:blip>
          <a:stretch>
            <a:fillRect/>
          </a:stretch>
        </p:blipFill>
        <p:spPr>
          <a:xfrm>
            <a:off x="235500" y="1272475"/>
            <a:ext cx="4554500" cy="3018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Shape 114"/>
          <p:cNvPicPr preferRelativeResize="0"/>
          <p:nvPr/>
        </p:nvPicPr>
        <p:blipFill>
          <a:blip r:embed="rId3">
            <a:alphaModFix/>
          </a:blip>
          <a:stretch>
            <a:fillRect/>
          </a:stretch>
        </p:blipFill>
        <p:spPr>
          <a:xfrm>
            <a:off x="0" y="0"/>
            <a:ext cx="9144001" cy="5141894"/>
          </a:xfrm>
          <a:prstGeom prst="rect">
            <a:avLst/>
          </a:prstGeom>
          <a:noFill/>
          <a:ln>
            <a:noFill/>
          </a:ln>
        </p:spPr>
      </p:pic>
      <p:sp>
        <p:nvSpPr>
          <p:cNvPr id="115" name="Shape 115"/>
          <p:cNvSpPr/>
          <p:nvPr/>
        </p:nvSpPr>
        <p:spPr>
          <a:xfrm>
            <a:off x="221450" y="289900"/>
            <a:ext cx="3965700" cy="1846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r>
              <a:rPr lang="en-GB" sz="1800">
                <a:latin typeface="Calibri"/>
                <a:ea typeface="Calibri"/>
                <a:cs typeface="Calibri"/>
                <a:sym typeface="Calibri"/>
              </a:rPr>
              <a:t>Sen. Orrin Hatch - “So, how do you sustain a business model in which users don’t pay for your service?”</a:t>
            </a:r>
            <a:endParaRPr sz="1800">
              <a:latin typeface="Calibri"/>
              <a:ea typeface="Calibri"/>
              <a:cs typeface="Calibri"/>
              <a:sym typeface="Calibri"/>
            </a:endParaRPr>
          </a:p>
          <a:p>
            <a:pPr marL="0" lvl="0" indent="0">
              <a:spcBef>
                <a:spcPts val="0"/>
              </a:spcBef>
              <a:spcAft>
                <a:spcPts val="0"/>
              </a:spcAft>
              <a:buNone/>
            </a:pPr>
            <a:endParaRPr sz="1800">
              <a:latin typeface="Calibri"/>
              <a:ea typeface="Calibri"/>
              <a:cs typeface="Calibri"/>
              <a:sym typeface="Calibri"/>
            </a:endParaRPr>
          </a:p>
          <a:p>
            <a:pPr marL="0" lvl="0" indent="0">
              <a:spcBef>
                <a:spcPts val="0"/>
              </a:spcBef>
              <a:spcAft>
                <a:spcPts val="0"/>
              </a:spcAft>
              <a:buNone/>
            </a:pPr>
            <a:r>
              <a:rPr lang="en-GB" sz="1800">
                <a:latin typeface="Calibri"/>
                <a:ea typeface="Calibri"/>
                <a:cs typeface="Calibri"/>
                <a:sym typeface="Calibri"/>
              </a:rPr>
              <a:t>Mark - “Senator, we run ads”</a:t>
            </a:r>
            <a:endParaRPr sz="18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p:cNvPicPr preferRelativeResize="0"/>
          <p:nvPr/>
        </p:nvPicPr>
        <p:blipFill>
          <a:blip r:embed="rId3">
            <a:alphaModFix/>
          </a:blip>
          <a:stretch>
            <a:fillRect/>
          </a:stretch>
        </p:blipFill>
        <p:spPr>
          <a:xfrm>
            <a:off x="0" y="0"/>
            <a:ext cx="9144001"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B5998">
            <a:alpha val="98460"/>
          </a:srgbClr>
        </a:solidFill>
        <a:effectLst/>
      </p:bgPr>
    </p:bg>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GB" sz="3600" b="1">
                <a:solidFill>
                  <a:srgbClr val="FFFFFF"/>
                </a:solidFill>
                <a:latin typeface="Calibri"/>
                <a:ea typeface="Calibri"/>
                <a:cs typeface="Calibri"/>
                <a:sym typeface="Calibri"/>
              </a:rPr>
              <a:t>How $ comes from two sided market?</a:t>
            </a:r>
            <a:endParaRPr sz="3600" b="1">
              <a:solidFill>
                <a:srgbClr val="FFFFFF"/>
              </a:solidFill>
              <a:latin typeface="Calibri"/>
              <a:ea typeface="Calibri"/>
              <a:cs typeface="Calibri"/>
              <a:sym typeface="Calibri"/>
            </a:endParaRPr>
          </a:p>
        </p:txBody>
      </p:sp>
      <p:sp>
        <p:nvSpPr>
          <p:cNvPr id="126" name="Shape 126"/>
          <p:cNvSpPr txBox="1">
            <a:spLocks noGrp="1"/>
          </p:cNvSpPr>
          <p:nvPr>
            <p:ph type="body" idx="1"/>
          </p:nvPr>
        </p:nvSpPr>
        <p:spPr>
          <a:xfrm>
            <a:off x="311700" y="1390700"/>
            <a:ext cx="4182600" cy="2964300"/>
          </a:xfrm>
          <a:prstGeom prst="rect">
            <a:avLst/>
          </a:prstGeom>
        </p:spPr>
        <p:txBody>
          <a:bodyPr spcFirstLastPara="1" wrap="square" lIns="91425" tIns="91425" rIns="91425" bIns="91425" anchor="t" anchorCtr="0">
            <a:noAutofit/>
          </a:bodyPr>
          <a:lstStyle/>
          <a:p>
            <a:pPr marL="457200" lvl="0" indent="-355600" rtl="0">
              <a:spcBef>
                <a:spcPts val="0"/>
              </a:spcBef>
              <a:spcAft>
                <a:spcPts val="0"/>
              </a:spcAft>
              <a:buClr>
                <a:srgbClr val="FFFFFF"/>
              </a:buClr>
              <a:buSzPts val="2000"/>
              <a:buFont typeface="Calibri"/>
              <a:buChar char="●"/>
            </a:pPr>
            <a:r>
              <a:rPr lang="en-GB" sz="2000">
                <a:solidFill>
                  <a:srgbClr val="FFFFFF"/>
                </a:solidFill>
                <a:latin typeface="Calibri"/>
                <a:ea typeface="Calibri"/>
                <a:cs typeface="Calibri"/>
                <a:sym typeface="Calibri"/>
              </a:rPr>
              <a:t>Content sharing apps - giphy</a:t>
            </a:r>
            <a:endParaRPr sz="2000">
              <a:solidFill>
                <a:srgbClr val="FFFFFF"/>
              </a:solidFill>
              <a:latin typeface="Calibri"/>
              <a:ea typeface="Calibri"/>
              <a:cs typeface="Calibri"/>
              <a:sym typeface="Calibri"/>
            </a:endParaRPr>
          </a:p>
          <a:p>
            <a:pPr marL="457200" lvl="0" indent="-355600" rtl="0">
              <a:spcBef>
                <a:spcPts val="0"/>
              </a:spcBef>
              <a:spcAft>
                <a:spcPts val="0"/>
              </a:spcAft>
              <a:buClr>
                <a:srgbClr val="FFFFFF"/>
              </a:buClr>
              <a:buSzPts val="2000"/>
              <a:buFont typeface="Calibri"/>
              <a:buChar char="●"/>
            </a:pPr>
            <a:r>
              <a:rPr lang="en-GB" sz="2000">
                <a:solidFill>
                  <a:srgbClr val="FFFFFF"/>
                </a:solidFill>
                <a:latin typeface="Calibri"/>
                <a:ea typeface="Calibri"/>
                <a:cs typeface="Calibri"/>
                <a:sym typeface="Calibri"/>
              </a:rPr>
              <a:t>Customer service platform</a:t>
            </a:r>
            <a:endParaRPr sz="2000">
              <a:solidFill>
                <a:srgbClr val="FFFFFF"/>
              </a:solidFill>
              <a:latin typeface="Calibri"/>
              <a:ea typeface="Calibri"/>
              <a:cs typeface="Calibri"/>
              <a:sym typeface="Calibri"/>
            </a:endParaRPr>
          </a:p>
          <a:p>
            <a:pPr marL="914400" lvl="1" indent="-330200" rtl="0">
              <a:spcBef>
                <a:spcPts val="0"/>
              </a:spcBef>
              <a:spcAft>
                <a:spcPts val="0"/>
              </a:spcAft>
              <a:buClr>
                <a:srgbClr val="FFFFFF"/>
              </a:buClr>
              <a:buSzPts val="1600"/>
              <a:buFont typeface="Calibri"/>
              <a:buChar char="○"/>
            </a:pPr>
            <a:r>
              <a:rPr lang="en-GB" sz="1600">
                <a:solidFill>
                  <a:srgbClr val="FFFFFF"/>
                </a:solidFill>
                <a:latin typeface="Calibri"/>
                <a:ea typeface="Calibri"/>
                <a:cs typeface="Calibri"/>
                <a:sym typeface="Calibri"/>
              </a:rPr>
              <a:t>Integrate messenger with FB pages</a:t>
            </a:r>
            <a:endParaRPr sz="1600">
              <a:solidFill>
                <a:srgbClr val="FFFFFF"/>
              </a:solidFill>
              <a:latin typeface="Calibri"/>
              <a:ea typeface="Calibri"/>
              <a:cs typeface="Calibri"/>
              <a:sym typeface="Calibri"/>
            </a:endParaRPr>
          </a:p>
          <a:p>
            <a:pPr marL="914400" lvl="1" indent="-330200" rtl="0">
              <a:spcBef>
                <a:spcPts val="0"/>
              </a:spcBef>
              <a:spcAft>
                <a:spcPts val="0"/>
              </a:spcAft>
              <a:buClr>
                <a:srgbClr val="FFFFFF"/>
              </a:buClr>
              <a:buSzPts val="1600"/>
              <a:buFont typeface="Calibri"/>
              <a:buChar char="○"/>
            </a:pPr>
            <a:r>
              <a:rPr lang="en-GB" sz="1600">
                <a:solidFill>
                  <a:srgbClr val="FFFFFF"/>
                </a:solidFill>
                <a:latin typeface="Calibri"/>
                <a:ea typeface="Calibri"/>
                <a:cs typeface="Calibri"/>
                <a:sym typeface="Calibri"/>
              </a:rPr>
              <a:t>Messenger bots</a:t>
            </a:r>
            <a:endParaRPr sz="1600">
              <a:solidFill>
                <a:srgbClr val="FFFFFF"/>
              </a:solidFill>
              <a:latin typeface="Calibri"/>
              <a:ea typeface="Calibri"/>
              <a:cs typeface="Calibri"/>
              <a:sym typeface="Calibri"/>
            </a:endParaRPr>
          </a:p>
          <a:p>
            <a:pPr marL="457200" lvl="0" indent="-355600" rtl="0">
              <a:spcBef>
                <a:spcPts val="0"/>
              </a:spcBef>
              <a:spcAft>
                <a:spcPts val="0"/>
              </a:spcAft>
              <a:buClr>
                <a:schemeClr val="lt1"/>
              </a:buClr>
              <a:buSzPts val="2000"/>
              <a:buFont typeface="Calibri"/>
              <a:buChar char="●"/>
            </a:pPr>
            <a:r>
              <a:rPr lang="en-GB" sz="2000">
                <a:solidFill>
                  <a:schemeClr val="lt1"/>
                </a:solidFill>
                <a:latin typeface="Calibri"/>
                <a:ea typeface="Calibri"/>
                <a:cs typeface="Calibri"/>
                <a:sym typeface="Calibri"/>
              </a:rPr>
              <a:t>Chat feed ads</a:t>
            </a:r>
            <a:endParaRPr sz="2000">
              <a:solidFill>
                <a:schemeClr val="lt1"/>
              </a:solidFill>
              <a:latin typeface="Calibri"/>
              <a:ea typeface="Calibri"/>
              <a:cs typeface="Calibri"/>
              <a:sym typeface="Calibri"/>
            </a:endParaRPr>
          </a:p>
          <a:p>
            <a:pPr marL="457200" lvl="0" indent="-355600" rtl="0">
              <a:spcBef>
                <a:spcPts val="0"/>
              </a:spcBef>
              <a:spcAft>
                <a:spcPts val="0"/>
              </a:spcAft>
              <a:buClr>
                <a:schemeClr val="lt1"/>
              </a:buClr>
              <a:buSzPts val="2000"/>
              <a:buFont typeface="Calibri"/>
              <a:buChar char="●"/>
            </a:pPr>
            <a:r>
              <a:rPr lang="en-GB" sz="2000">
                <a:solidFill>
                  <a:schemeClr val="lt1"/>
                </a:solidFill>
                <a:latin typeface="Calibri"/>
                <a:ea typeface="Calibri"/>
                <a:cs typeface="Calibri"/>
                <a:sym typeface="Calibri"/>
              </a:rPr>
              <a:t>Payments platform?</a:t>
            </a:r>
            <a:endParaRPr sz="2000">
              <a:solidFill>
                <a:schemeClr val="lt1"/>
              </a:solidFill>
              <a:latin typeface="Calibri"/>
              <a:ea typeface="Calibri"/>
              <a:cs typeface="Calibri"/>
              <a:sym typeface="Calibri"/>
            </a:endParaRPr>
          </a:p>
          <a:p>
            <a:pPr marL="457200" lvl="0" indent="-355600" rtl="0">
              <a:spcBef>
                <a:spcPts val="0"/>
              </a:spcBef>
              <a:spcAft>
                <a:spcPts val="0"/>
              </a:spcAft>
              <a:buClr>
                <a:srgbClr val="FFFFFF"/>
              </a:buClr>
              <a:buSzPts val="2000"/>
              <a:buFont typeface="Calibri"/>
              <a:buChar char="●"/>
            </a:pPr>
            <a:r>
              <a:rPr lang="en-GB" sz="2000">
                <a:solidFill>
                  <a:srgbClr val="FFFFFF"/>
                </a:solidFill>
                <a:latin typeface="Calibri"/>
                <a:ea typeface="Calibri"/>
                <a:cs typeface="Calibri"/>
                <a:sym typeface="Calibri"/>
              </a:rPr>
              <a:t>And a lot of other ways, </a:t>
            </a:r>
            <a:endParaRPr sz="2000">
              <a:solidFill>
                <a:srgbClr val="FFFFFF"/>
              </a:solidFill>
              <a:latin typeface="Calibri"/>
              <a:ea typeface="Calibri"/>
              <a:cs typeface="Calibri"/>
              <a:sym typeface="Calibri"/>
            </a:endParaRPr>
          </a:p>
          <a:p>
            <a:pPr marL="0" lvl="0" indent="457200">
              <a:spcBef>
                <a:spcPts val="0"/>
              </a:spcBef>
              <a:spcAft>
                <a:spcPts val="1600"/>
              </a:spcAft>
              <a:buNone/>
            </a:pPr>
            <a:r>
              <a:rPr lang="en-GB" sz="2000">
                <a:solidFill>
                  <a:srgbClr val="FFFFFF"/>
                </a:solidFill>
                <a:latin typeface="Calibri"/>
                <a:ea typeface="Calibri"/>
                <a:cs typeface="Calibri"/>
                <a:sym typeface="Calibri"/>
              </a:rPr>
              <a:t>if you know what we mean ;)</a:t>
            </a:r>
            <a:endParaRPr sz="2000">
              <a:solidFill>
                <a:srgbClr val="FFFFFF"/>
              </a:solidFill>
              <a:latin typeface="Calibri"/>
              <a:ea typeface="Calibri"/>
              <a:cs typeface="Calibri"/>
              <a:sym typeface="Calibri"/>
            </a:endParaRPr>
          </a:p>
        </p:txBody>
      </p:sp>
      <p:pic>
        <p:nvPicPr>
          <p:cNvPr id="127" name="Shape 127"/>
          <p:cNvPicPr preferRelativeResize="0"/>
          <p:nvPr/>
        </p:nvPicPr>
        <p:blipFill>
          <a:blip r:embed="rId3">
            <a:alphaModFix/>
          </a:blip>
          <a:stretch>
            <a:fillRect/>
          </a:stretch>
        </p:blipFill>
        <p:spPr>
          <a:xfrm>
            <a:off x="4559300" y="1341025"/>
            <a:ext cx="4344900" cy="2964343"/>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1916</Words>
  <Application>Microsoft Office PowerPoint</Application>
  <PresentationFormat>On-screen Show (16:9)</PresentationFormat>
  <Paragraphs>196</Paragraphs>
  <Slides>26</Slides>
  <Notes>26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Times New Roman</vt:lpstr>
      <vt:lpstr>Calibri</vt:lpstr>
      <vt:lpstr>PT Sans Narrow</vt:lpstr>
      <vt:lpstr>Roboto</vt:lpstr>
      <vt:lpstr>Arial</vt:lpstr>
      <vt:lpstr>Simple Light</vt:lpstr>
      <vt:lpstr>PowerPoint Presentation</vt:lpstr>
      <vt:lpstr>Let’s (s)talk Facebook!</vt:lpstr>
      <vt:lpstr>Wait, how does that relate to Messenger?</vt:lpstr>
      <vt:lpstr>Meh, I have WhatsApp already.</vt:lpstr>
      <vt:lpstr>PowerPoint Presentation</vt:lpstr>
      <vt:lpstr>But is everything rosy and cozy?</vt:lpstr>
      <vt:lpstr>PowerPoint Presentation</vt:lpstr>
      <vt:lpstr>PowerPoint Presentation</vt:lpstr>
      <vt:lpstr>How $ comes from two sided market?</vt:lpstr>
      <vt:lpstr>PowerPoint Presentation</vt:lpstr>
      <vt:lpstr>How can they make more $?</vt:lpstr>
      <vt:lpstr>PowerPoint Presentation</vt:lpstr>
      <vt:lpstr>Why haven’t I heard of it? </vt:lpstr>
      <vt:lpstr>So, let’s KaTalk!</vt:lpstr>
      <vt:lpstr>How KaKao did it?</vt:lpstr>
      <vt:lpstr>Being the Middleman is the way to be!</vt:lpstr>
      <vt:lpstr>Money is all that matters!</vt:lpstr>
      <vt:lpstr>PowerPoint Presentation</vt:lpstr>
      <vt:lpstr>Is there something Kakao doesn’t have?</vt:lpstr>
      <vt:lpstr>Hey, I’m the BEST in Korea! </vt:lpstr>
      <vt:lpstr>Let the whole world KaTalk!</vt:lpstr>
      <vt:lpstr>How does Kakao delivery system work?</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Maddi Kamal Divya</cp:lastModifiedBy>
  <cp:revision>5</cp:revision>
  <dcterms:modified xsi:type="dcterms:W3CDTF">2018-04-19T10:24:08Z</dcterms:modified>
</cp:coreProperties>
</file>